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8" r:id="rId2"/>
    <p:sldId id="369" r:id="rId3"/>
    <p:sldId id="370" r:id="rId4"/>
    <p:sldId id="371" r:id="rId5"/>
    <p:sldId id="372" r:id="rId6"/>
    <p:sldId id="373" r:id="rId7"/>
    <p:sldId id="374" r:id="rId8"/>
    <p:sldId id="375" r:id="rId9"/>
    <p:sldId id="256" r:id="rId10"/>
    <p:sldId id="302" r:id="rId11"/>
    <p:sldId id="304" r:id="rId12"/>
    <p:sldId id="305" r:id="rId13"/>
    <p:sldId id="295" r:id="rId14"/>
    <p:sldId id="289" r:id="rId15"/>
    <p:sldId id="288" r:id="rId16"/>
    <p:sldId id="325" r:id="rId17"/>
    <p:sldId id="310" r:id="rId18"/>
    <p:sldId id="350" r:id="rId19"/>
    <p:sldId id="360" r:id="rId20"/>
    <p:sldId id="386" r:id="rId21"/>
    <p:sldId id="385" r:id="rId22"/>
    <p:sldId id="329" r:id="rId23"/>
    <p:sldId id="332" r:id="rId24"/>
    <p:sldId id="308" r:id="rId25"/>
    <p:sldId id="278" r:id="rId26"/>
    <p:sldId id="377" r:id="rId27"/>
    <p:sldId id="324" r:id="rId28"/>
    <p:sldId id="333" r:id="rId29"/>
    <p:sldId id="315" r:id="rId30"/>
    <p:sldId id="316" r:id="rId31"/>
    <p:sldId id="387" r:id="rId32"/>
    <p:sldId id="327" r:id="rId33"/>
    <p:sldId id="344" r:id="rId34"/>
    <p:sldId id="351" r:id="rId35"/>
    <p:sldId id="359" r:id="rId36"/>
    <p:sldId id="355" r:id="rId37"/>
    <p:sldId id="319" r:id="rId38"/>
    <p:sldId id="320" r:id="rId39"/>
    <p:sldId id="376" r:id="rId40"/>
    <p:sldId id="356" r:id="rId41"/>
    <p:sldId id="378" r:id="rId42"/>
    <p:sldId id="330" r:id="rId43"/>
    <p:sldId id="383" r:id="rId44"/>
    <p:sldId id="357" r:id="rId45"/>
    <p:sldId id="382" r:id="rId46"/>
    <p:sldId id="368" r:id="rId47"/>
    <p:sldId id="390" r:id="rId48"/>
    <p:sldId id="384" r:id="rId49"/>
    <p:sldId id="279" r:id="rId50"/>
    <p:sldId id="338" r:id="rId51"/>
    <p:sldId id="339" r:id="rId52"/>
    <p:sldId id="340" r:id="rId53"/>
    <p:sldId id="341" r:id="rId54"/>
    <p:sldId id="379" r:id="rId55"/>
    <p:sldId id="380" r:id="rId56"/>
    <p:sldId id="364" r:id="rId57"/>
    <p:sldId id="392" r:id="rId58"/>
    <p:sldId id="348" r:id="rId59"/>
    <p:sldId id="389" r:id="rId60"/>
    <p:sldId id="391" r:id="rId61"/>
    <p:sldId id="381" r:id="rId62"/>
    <p:sldId id="354" r:id="rId63"/>
    <p:sldId id="393" r:id="rId64"/>
    <p:sldId id="394" r:id="rId65"/>
    <p:sldId id="388" r:id="rId66"/>
    <p:sldId id="365" r:id="rId67"/>
    <p:sldId id="358" r:id="rId68"/>
    <p:sldId id="363" r:id="rId69"/>
    <p:sldId id="352"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94629" autoAdjust="0"/>
  </p:normalViewPr>
  <p:slideViewPr>
    <p:cSldViewPr>
      <p:cViewPr>
        <p:scale>
          <a:sx n="75" d="100"/>
          <a:sy n="75" d="100"/>
        </p:scale>
        <p:origin x="-2772" y="-8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a:latin typeface="Calibri Light"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Calibr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Calibri Light" pitchFamily="34" charset="0"/>
              </a:defRPr>
            </a:lvl1pPr>
          </a:lstStyle>
          <a:p>
            <a:fld id="{525055BA-3B66-4727-B160-4BC3AFF2A205}" type="datetimeFigureOut">
              <a:rPr lang="en-US" smtClean="0"/>
              <a:pPr/>
              <a:t>3/30/2017</a:t>
            </a:fld>
            <a:endParaRPr lang="en-US"/>
          </a:p>
        </p:txBody>
      </p:sp>
      <p:sp>
        <p:nvSpPr>
          <p:cNvPr id="5" name="Footer Placeholder 4"/>
          <p:cNvSpPr>
            <a:spLocks noGrp="1"/>
          </p:cNvSpPr>
          <p:nvPr>
            <p:ph type="ftr" sz="quarter" idx="11"/>
          </p:nvPr>
        </p:nvSpPr>
        <p:spPr/>
        <p:txBody>
          <a:bodyPr/>
          <a:lstStyle>
            <a:lvl1pPr>
              <a:defRPr>
                <a:latin typeface="Calibri Light"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Calibri Light" pitchFamily="34" charset="0"/>
              </a:defRPr>
            </a:lvl1pPr>
          </a:lstStyle>
          <a:p>
            <a:fld id="{2BCCC537-DF91-437E-982B-67D2A1A61E98}" type="slidenum">
              <a:rPr lang="en-US" smtClean="0"/>
              <a:pPr/>
              <a:t>‹#›</a:t>
            </a:fld>
            <a:endParaRPr lang="en-US"/>
          </a:p>
        </p:txBody>
      </p:sp>
    </p:spTree>
    <p:extLst>
      <p:ext uri="{BB962C8B-B14F-4D97-AF65-F5344CB8AC3E}">
        <p14:creationId xmlns:p14="http://schemas.microsoft.com/office/powerpoint/2010/main" val="2011264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5055BA-3B66-4727-B160-4BC3AFF2A205}"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4146400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5055BA-3B66-4727-B160-4BC3AFF2A205}"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98505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5055BA-3B66-4727-B160-4BC3AFF2A205}"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4041367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055BA-3B66-4727-B160-4BC3AFF2A205}"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162152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5055BA-3B66-4727-B160-4BC3AFF2A205}"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1721808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5055BA-3B66-4727-B160-4BC3AFF2A205}" type="datetimeFigureOut">
              <a:rPr lang="en-US" smtClean="0"/>
              <a:t>3/30/2017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1328021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5055BA-3B66-4727-B160-4BC3AFF2A205}" type="datetimeFigureOut">
              <a:rPr lang="en-US" smtClean="0"/>
              <a:t>3/30/2017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83780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055BA-3B66-4727-B160-4BC3AFF2A205}" type="datetimeFigureOut">
              <a:rPr lang="en-US" smtClean="0"/>
              <a:t>3/30/2017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410657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055BA-3B66-4727-B160-4BC3AFF2A205}"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46288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055BA-3B66-4727-B160-4BC3AFF2A205}"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CC537-DF91-437E-982B-67D2A1A61E98}" type="slidenum">
              <a:rPr lang="en-US" smtClean="0"/>
              <a:t>‹#›</a:t>
            </a:fld>
            <a:endParaRPr lang="en-US"/>
          </a:p>
        </p:txBody>
      </p:sp>
    </p:spTree>
    <p:extLst>
      <p:ext uri="{BB962C8B-B14F-4D97-AF65-F5344CB8AC3E}">
        <p14:creationId xmlns:p14="http://schemas.microsoft.com/office/powerpoint/2010/main" val="123336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Light" pitchFamily="34" charset="0"/>
              </a:defRPr>
            </a:lvl1pPr>
          </a:lstStyle>
          <a:p>
            <a:fld id="{525055BA-3B66-4727-B160-4BC3AFF2A205}" type="datetimeFigureOut">
              <a:rPr lang="en-US" smtClean="0"/>
              <a:pPr/>
              <a:t>3/30/2017</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Light" pitchFamily="34" charset="0"/>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Light" pitchFamily="34" charset="0"/>
              </a:defRPr>
            </a:lvl1pPr>
          </a:lstStyle>
          <a:p>
            <a:fld id="{2BCCC537-DF91-437E-982B-67D2A1A61E98}" type="slidenum">
              <a:rPr lang="en-US" smtClean="0"/>
              <a:pPr/>
              <a:t>‹#›</a:t>
            </a:fld>
            <a:endParaRPr lang="en-US"/>
          </a:p>
        </p:txBody>
      </p:sp>
    </p:spTree>
    <p:extLst>
      <p:ext uri="{BB962C8B-B14F-4D97-AF65-F5344CB8AC3E}">
        <p14:creationId xmlns:p14="http://schemas.microsoft.com/office/powerpoint/2010/main" val="2814060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Calibr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5.wdp"/></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3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1.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0.png"/><Relationship Id="rId10" Type="http://schemas.openxmlformats.org/officeDocument/2006/relationships/image" Target="../media/image42.png"/><Relationship Id="rId4" Type="http://schemas.openxmlformats.org/officeDocument/2006/relationships/image" Target="../media/image360.png"/><Relationship Id="rId9" Type="http://schemas.openxmlformats.org/officeDocument/2006/relationships/image" Target="../media/image410.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ontinuum.io/download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4.png"/><Relationship Id="rId3" Type="http://schemas.openxmlformats.org/officeDocument/2006/relationships/image" Target="../media/image63.png"/><Relationship Id="rId7" Type="http://schemas.openxmlformats.org/officeDocument/2006/relationships/image" Target="../media/image11.png"/><Relationship Id="rId12" Type="http://schemas.microsoft.com/office/2007/relationships/hdphoto" Target="../media/hdphoto4.wdp"/><Relationship Id="rId17" Type="http://schemas.openxmlformats.org/officeDocument/2006/relationships/image" Target="../media/image17.png"/><Relationship Id="rId2" Type="http://schemas.openxmlformats.org/officeDocument/2006/relationships/image" Target="../media/image9.jpeg"/><Relationship Id="rId16" Type="http://schemas.microsoft.com/office/2007/relationships/hdphoto" Target="../media/hdphoto5.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6.png"/><Relationship Id="rId10" Type="http://schemas.microsoft.com/office/2007/relationships/hdphoto" Target="../media/hdphoto3.wdp"/><Relationship Id="rId4" Type="http://schemas.openxmlformats.org/officeDocument/2006/relationships/image" Target="../media/image64.jpeg"/><Relationship Id="rId9" Type="http://schemas.openxmlformats.org/officeDocument/2006/relationships/image" Target="../media/image12.png"/><Relationship Id="rId1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334963"/>
          </a:xfrm>
        </p:spPr>
        <p:txBody>
          <a:bodyPr>
            <a:normAutofit fontScale="90000"/>
          </a:bodyPr>
          <a:lstStyle/>
          <a:p>
            <a:r>
              <a:rPr lang="en-US" dirty="0" smtClean="0"/>
              <a:t>Outline of Workshop</a:t>
            </a:r>
            <a:endParaRPr lang="en-US" dirty="0"/>
          </a:p>
        </p:txBody>
      </p:sp>
      <p:sp>
        <p:nvSpPr>
          <p:cNvPr id="3" name="Content Placeholder 2"/>
          <p:cNvSpPr>
            <a:spLocks noGrp="1"/>
          </p:cNvSpPr>
          <p:nvPr>
            <p:ph idx="1"/>
          </p:nvPr>
        </p:nvSpPr>
        <p:spPr>
          <a:xfrm>
            <a:off x="381000" y="914400"/>
            <a:ext cx="8458200" cy="5486400"/>
          </a:xfrm>
        </p:spPr>
        <p:txBody>
          <a:bodyPr>
            <a:normAutofit fontScale="92500" lnSpcReduction="20000"/>
          </a:bodyPr>
          <a:lstStyle/>
          <a:p>
            <a:pPr marL="0" indent="0">
              <a:buNone/>
            </a:pPr>
            <a:r>
              <a:rPr lang="en-US" sz="2400" b="1" dirty="0" smtClean="0"/>
              <a:t>First thing: </a:t>
            </a:r>
            <a:r>
              <a:rPr lang="en-US" sz="2400" dirty="0" smtClean="0"/>
              <a:t>How to use Jupyter Notebooks</a:t>
            </a:r>
            <a:br>
              <a:rPr lang="en-US" sz="2400" dirty="0" smtClean="0"/>
            </a:br>
            <a:r>
              <a:rPr lang="en-US" sz="2400" dirty="0" smtClean="0"/>
              <a:t/>
            </a:r>
            <a:br>
              <a:rPr lang="en-US" sz="2400" dirty="0" smtClean="0"/>
            </a:br>
            <a:r>
              <a:rPr lang="en-US" sz="2400" b="1" dirty="0" smtClean="0"/>
              <a:t>Morning (pre-break): </a:t>
            </a:r>
          </a:p>
          <a:p>
            <a:pPr>
              <a:buFontTx/>
              <a:buChar char="-"/>
            </a:pPr>
            <a:r>
              <a:rPr lang="en-US" sz="2400" dirty="0" smtClean="0"/>
              <a:t>What’s all the fuss? Intro </a:t>
            </a:r>
            <a:r>
              <a:rPr lang="en-US" sz="2400" dirty="0" smtClean="0"/>
              <a:t>to </a:t>
            </a:r>
            <a:r>
              <a:rPr lang="en-US" sz="2400" dirty="0" smtClean="0"/>
              <a:t>stats, autocorrelation functions, and the consequences for inference</a:t>
            </a:r>
            <a:endParaRPr lang="en-US" sz="2400" dirty="0" smtClean="0"/>
          </a:p>
          <a:p>
            <a:pPr>
              <a:buFontTx/>
              <a:buChar char="-"/>
            </a:pPr>
            <a:r>
              <a:rPr lang="en-US" sz="2400" dirty="0" smtClean="0"/>
              <a:t>Basic </a:t>
            </a:r>
            <a:r>
              <a:rPr lang="en-US" sz="2400" dirty="0" smtClean="0"/>
              <a:t>time series</a:t>
            </a:r>
            <a:r>
              <a:rPr lang="en-US" sz="2400" dirty="0"/>
              <a:t>: </a:t>
            </a:r>
            <a:r>
              <a:rPr lang="en-US" sz="2400" dirty="0" smtClean="0"/>
              <a:t>sample realizations, </a:t>
            </a:r>
            <a:r>
              <a:rPr lang="en-US" sz="2400" dirty="0" err="1" smtClean="0"/>
              <a:t>autocovariance</a:t>
            </a:r>
            <a:r>
              <a:rPr lang="en-US" sz="2400" dirty="0" smtClean="0"/>
              <a:t> </a:t>
            </a:r>
            <a:r>
              <a:rPr lang="en-US" sz="2400" dirty="0" smtClean="0"/>
              <a:t>matrix, periodicity, </a:t>
            </a:r>
            <a:r>
              <a:rPr lang="en-US" sz="2400" dirty="0" smtClean="0"/>
              <a:t>aliasing, </a:t>
            </a:r>
            <a:r>
              <a:rPr lang="en-US" sz="2400" dirty="0" smtClean="0"/>
              <a:t>hands-on simulation</a:t>
            </a:r>
          </a:p>
          <a:p>
            <a:pPr>
              <a:buFontTx/>
              <a:buChar char="-"/>
            </a:pPr>
            <a:r>
              <a:rPr lang="en-US" sz="2400" dirty="0" smtClean="0"/>
              <a:t>Introduction to time series models in R and Python</a:t>
            </a:r>
          </a:p>
          <a:p>
            <a:pPr marL="0" indent="0">
              <a:buNone/>
            </a:pPr>
            <a:r>
              <a:rPr lang="en-US" sz="2400" b="1" dirty="0" smtClean="0"/>
              <a:t>Morning (post-break):</a:t>
            </a:r>
          </a:p>
          <a:p>
            <a:pPr>
              <a:buFontTx/>
              <a:buChar char="-"/>
            </a:pPr>
            <a:r>
              <a:rPr lang="en-US" sz="2400" dirty="0" smtClean="0"/>
              <a:t>Time series analysis in R and Python: autocorrelation function estimation, time series decomposition, trend analysis, harmonic regression</a:t>
            </a:r>
          </a:p>
          <a:p>
            <a:pPr>
              <a:buFontTx/>
              <a:buChar char="-"/>
            </a:pPr>
            <a:r>
              <a:rPr lang="en-US" sz="2400" dirty="0" smtClean="0"/>
              <a:t>Hands-on analysis of environmental time series</a:t>
            </a:r>
          </a:p>
          <a:p>
            <a:pPr marL="0" indent="0">
              <a:buNone/>
            </a:pPr>
            <a:r>
              <a:rPr lang="en-US" sz="2400" b="1" dirty="0" smtClean="0"/>
              <a:t>Afternoon:</a:t>
            </a:r>
          </a:p>
          <a:p>
            <a:pPr>
              <a:buFontTx/>
              <a:buChar char="-"/>
            </a:pPr>
            <a:r>
              <a:rPr lang="en-US" sz="2400" dirty="0" smtClean="0"/>
              <a:t>Extension of autocorrelation to spatial dimensions</a:t>
            </a:r>
          </a:p>
          <a:p>
            <a:pPr>
              <a:buFontTx/>
              <a:buChar char="-"/>
            </a:pPr>
            <a:r>
              <a:rPr lang="en-US" sz="2400" dirty="0" smtClean="0"/>
              <a:t>Spatial </a:t>
            </a:r>
            <a:r>
              <a:rPr lang="en-US" sz="2400" dirty="0" err="1" smtClean="0"/>
              <a:t>autocovariance</a:t>
            </a:r>
            <a:r>
              <a:rPr lang="en-US" sz="2400" dirty="0" smtClean="0"/>
              <a:t> matrices and pair-wise distance functions</a:t>
            </a:r>
          </a:p>
          <a:p>
            <a:pPr>
              <a:buFontTx/>
              <a:buChar char="-"/>
            </a:pPr>
            <a:r>
              <a:rPr lang="en-US" sz="2400" dirty="0" smtClean="0"/>
              <a:t>Hands on fitting </a:t>
            </a:r>
            <a:r>
              <a:rPr lang="en-US" sz="2400" dirty="0" smtClean="0"/>
              <a:t>simple spatial models in R and Python</a:t>
            </a:r>
          </a:p>
          <a:p>
            <a:pPr>
              <a:buFontTx/>
              <a:buChar char="-"/>
            </a:pPr>
            <a:endParaRPr lang="en-US" sz="2400" dirty="0" smtClean="0"/>
          </a:p>
          <a:p>
            <a:pPr>
              <a:buFontTx/>
              <a:buChar char="-"/>
            </a:pPr>
            <a:endParaRPr lang="en-US" sz="2400" dirty="0" smtClean="0"/>
          </a:p>
          <a:p>
            <a:pPr>
              <a:buFontTx/>
              <a:buChar char="-"/>
            </a:pPr>
            <a:endParaRPr lang="en-US" sz="2400" dirty="0" smtClean="0"/>
          </a:p>
        </p:txBody>
      </p:sp>
    </p:spTree>
    <p:extLst>
      <p:ext uri="{BB962C8B-B14F-4D97-AF65-F5344CB8AC3E}">
        <p14:creationId xmlns:p14="http://schemas.microsoft.com/office/powerpoint/2010/main" val="2899768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1.staticflickr.com/3/2020/2186120627_d51f1eb106_b.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ozone molecul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a:off x="4327463" y="3414032"/>
            <a:ext cx="232744" cy="2327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ozone molecule"/>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rot="9636191">
            <a:off x="2132114" y="3366416"/>
            <a:ext cx="214490" cy="2144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ww.internationalgasdetectors.com/wp-content/uploads/2016/02/n2o.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rot="19817207">
            <a:off x="7682923" y="3309485"/>
            <a:ext cx="318077" cy="1295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www.internationalgasdetectors.com/wp-content/uploads/2016/02/n2o.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358479" y="3250798"/>
            <a:ext cx="327323" cy="13328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commons/9/94/Sulfur-dioxide-3D-balls.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rot="3027911">
            <a:off x="942528" y="3437228"/>
            <a:ext cx="388709" cy="2095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https://upload.wikimedia.org/wikipedia/commons/9/94/Sulfur-dioxide-3D-balls.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243865" y="3309485"/>
            <a:ext cx="412572" cy="2224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ozone molecule"/>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rot="6775214">
            <a:off x="8726476" y="3259066"/>
            <a:ext cx="186047" cy="1860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ozone molecule"/>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rot="19863240">
            <a:off x="1727410" y="3632409"/>
            <a:ext cx="215163" cy="215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s://upload.wikimedia.org/wikipedia/commons/9/94/Sulfur-dioxide-3D-balls.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rot="13467847">
            <a:off x="8321284" y="3398278"/>
            <a:ext cx="420052" cy="2264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www.internationalgasdetectors.com/wp-content/uploads/2016/02/n2o.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rot="6725575">
            <a:off x="3276601" y="3299283"/>
            <a:ext cx="318077" cy="12952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762000" y="267833"/>
            <a:ext cx="7772400" cy="2246769"/>
          </a:xfrm>
          <a:prstGeom prst="rect">
            <a:avLst/>
          </a:prstGeom>
        </p:spPr>
        <p:txBody>
          <a:bodyPr wrap="square">
            <a:spAutoFit/>
          </a:bodyPr>
          <a:lstStyle/>
          <a:p>
            <a:pPr algn="ctr"/>
            <a:r>
              <a:rPr lang="en-US" sz="2800" dirty="0" smtClean="0">
                <a:solidFill>
                  <a:schemeClr val="bg1"/>
                </a:solidFill>
                <a:latin typeface="Calibri Light" pitchFamily="34" charset="0"/>
              </a:rPr>
              <a:t>Is there a statistical trend in observed air quality?</a:t>
            </a:r>
            <a:br>
              <a:rPr lang="en-US" sz="2800" dirty="0" smtClean="0">
                <a:solidFill>
                  <a:schemeClr val="bg1"/>
                </a:solidFill>
                <a:latin typeface="Calibri Light" pitchFamily="34" charset="0"/>
              </a:rPr>
            </a:br>
            <a:r>
              <a:rPr lang="en-US" sz="2800" dirty="0" smtClean="0">
                <a:solidFill>
                  <a:schemeClr val="bg1"/>
                </a:solidFill>
                <a:latin typeface="Calibri Light" pitchFamily="34" charset="0"/>
              </a:rPr>
              <a:t/>
            </a:r>
            <a:br>
              <a:rPr lang="en-US" sz="2800" dirty="0" smtClean="0">
                <a:solidFill>
                  <a:schemeClr val="bg1"/>
                </a:solidFill>
                <a:latin typeface="Calibri Light" pitchFamily="34" charset="0"/>
              </a:rPr>
            </a:br>
            <a:r>
              <a:rPr lang="en-US" sz="2800" dirty="0" smtClean="0">
                <a:solidFill>
                  <a:schemeClr val="bg1"/>
                </a:solidFill>
                <a:latin typeface="Calibri Light" pitchFamily="34" charset="0"/>
              </a:rPr>
              <a:t>Are times of the year systematically worse? </a:t>
            </a:r>
            <a:br>
              <a:rPr lang="en-US" sz="2800" dirty="0" smtClean="0">
                <a:solidFill>
                  <a:schemeClr val="bg1"/>
                </a:solidFill>
                <a:latin typeface="Calibri Light" pitchFamily="34" charset="0"/>
              </a:rPr>
            </a:br>
            <a:r>
              <a:rPr lang="en-US" sz="2800" dirty="0" smtClean="0">
                <a:solidFill>
                  <a:schemeClr val="bg1"/>
                </a:solidFill>
                <a:latin typeface="Calibri Light" pitchFamily="34" charset="0"/>
              </a:rPr>
              <a:t/>
            </a:r>
            <a:br>
              <a:rPr lang="en-US" sz="2800" dirty="0" smtClean="0">
                <a:solidFill>
                  <a:schemeClr val="bg1"/>
                </a:solidFill>
                <a:latin typeface="Calibri Light" pitchFamily="34" charset="0"/>
              </a:rPr>
            </a:br>
            <a:r>
              <a:rPr lang="en-US" sz="2800" dirty="0" smtClean="0">
                <a:solidFill>
                  <a:schemeClr val="bg1"/>
                </a:solidFill>
                <a:latin typeface="Calibri Light" pitchFamily="34" charset="0"/>
              </a:rPr>
              <a:t>What environmental factors contribute to the trend?</a:t>
            </a:r>
          </a:p>
        </p:txBody>
      </p:sp>
    </p:spTree>
    <p:extLst>
      <p:ext uri="{BB962C8B-B14F-4D97-AF65-F5344CB8AC3E}">
        <p14:creationId xmlns:p14="http://schemas.microsoft.com/office/powerpoint/2010/main" val="3459194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334963"/>
          </a:xfrm>
        </p:spPr>
        <p:txBody>
          <a:bodyPr>
            <a:normAutofit fontScale="90000"/>
          </a:bodyPr>
          <a:lstStyle/>
          <a:p>
            <a:r>
              <a:rPr lang="en-US" dirty="0" smtClean="0"/>
              <a:t>Goals of Applied Statistics</a:t>
            </a:r>
            <a:endParaRPr lang="en-US" dirty="0"/>
          </a:p>
        </p:txBody>
      </p:sp>
      <p:sp>
        <p:nvSpPr>
          <p:cNvPr id="4" name="Content Placeholder 3"/>
          <p:cNvSpPr>
            <a:spLocks noGrp="1"/>
          </p:cNvSpPr>
          <p:nvPr>
            <p:ph idx="1"/>
          </p:nvPr>
        </p:nvSpPr>
        <p:spPr>
          <a:xfrm>
            <a:off x="5181600" y="1752600"/>
            <a:ext cx="3810000" cy="3354985"/>
          </a:xfrm>
        </p:spPr>
        <p:txBody>
          <a:bodyPr>
            <a:normAutofit/>
          </a:bodyPr>
          <a:lstStyle/>
          <a:p>
            <a:pPr marL="0" indent="0">
              <a:buNone/>
            </a:pPr>
            <a:r>
              <a:rPr lang="en-US" sz="2800" dirty="0" smtClean="0"/>
              <a:t>Goal of statistics is to </a:t>
            </a:r>
            <a:r>
              <a:rPr lang="en-US" sz="2800" dirty="0" smtClean="0"/>
              <a:t>infer properties of</a:t>
            </a:r>
            <a:r>
              <a:rPr lang="en-US" sz="2800" dirty="0" smtClean="0"/>
              <a:t> the </a:t>
            </a:r>
            <a:r>
              <a:rPr lang="en-US" sz="2800" dirty="0" smtClean="0"/>
              <a:t>data-generating </a:t>
            </a:r>
            <a:r>
              <a:rPr lang="en-US" sz="2800" dirty="0" smtClean="0"/>
              <a:t>process, as distinct from black box algorithms built for prediction</a:t>
            </a:r>
          </a:p>
          <a:p>
            <a:pPr marL="0" indent="0">
              <a:buNone/>
            </a:pPr>
            <a:endParaRPr lang="en-US" sz="2800" dirty="0"/>
          </a:p>
          <a:p>
            <a:pPr marL="0" indent="0">
              <a:buNone/>
            </a:pPr>
            <a:endParaRPr lang="en-US" sz="2800" dirty="0" smtClean="0"/>
          </a:p>
        </p:txBody>
      </p:sp>
      <p:grpSp>
        <p:nvGrpSpPr>
          <p:cNvPr id="16" name="Group 15"/>
          <p:cNvGrpSpPr/>
          <p:nvPr/>
        </p:nvGrpSpPr>
        <p:grpSpPr>
          <a:xfrm>
            <a:off x="304800" y="1143001"/>
            <a:ext cx="5257800" cy="4149251"/>
            <a:chOff x="508000" y="2631957"/>
            <a:chExt cx="4968875" cy="3921243"/>
          </a:xfrm>
        </p:grpSpPr>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3031"/>
            <a:stretch/>
          </p:blipFill>
          <p:spPr bwMode="auto">
            <a:xfrm>
              <a:off x="508000" y="2631957"/>
              <a:ext cx="4064000" cy="392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flipV="1">
              <a:off x="3105149" y="4882298"/>
              <a:ext cx="923926" cy="61183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2809875" y="4653698"/>
              <a:ext cx="228600" cy="2286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38601" y="5335033"/>
              <a:ext cx="1438274" cy="436296"/>
            </a:xfrm>
            <a:prstGeom prst="rect">
              <a:avLst/>
            </a:prstGeom>
            <a:noFill/>
          </p:spPr>
          <p:txBody>
            <a:bodyPr wrap="square" rtlCol="0">
              <a:spAutoFit/>
            </a:bodyPr>
            <a:lstStyle/>
            <a:p>
              <a:r>
                <a:rPr lang="en-US" sz="2400" dirty="0" smtClean="0">
                  <a:latin typeface="Calibri Light" pitchFamily="34" charset="0"/>
                </a:rPr>
                <a:t>Today</a:t>
              </a:r>
              <a:endParaRPr lang="en-US" sz="2400" dirty="0">
                <a:latin typeface="Calibri Light" pitchFamily="34" charset="0"/>
              </a:endParaRPr>
            </a:p>
          </p:txBody>
        </p:sp>
      </p:grpSp>
      <p:sp>
        <p:nvSpPr>
          <p:cNvPr id="3" name="Rectangle 2"/>
          <p:cNvSpPr/>
          <p:nvPr/>
        </p:nvSpPr>
        <p:spPr>
          <a:xfrm>
            <a:off x="3542836" y="4922919"/>
            <a:ext cx="1349408" cy="369332"/>
          </a:xfrm>
          <a:prstGeom prst="rect">
            <a:avLst/>
          </a:prstGeom>
        </p:spPr>
        <p:txBody>
          <a:bodyPr wrap="none">
            <a:spAutoFit/>
          </a:bodyPr>
          <a:lstStyle/>
          <a:p>
            <a:r>
              <a:rPr lang="en-US" b="1" cap="all" dirty="0"/>
              <a:t>DATALAB.CC</a:t>
            </a:r>
          </a:p>
        </p:txBody>
      </p:sp>
      <p:sp>
        <p:nvSpPr>
          <p:cNvPr id="10" name="Content Placeholder 3"/>
          <p:cNvSpPr txBox="1">
            <a:spLocks/>
          </p:cNvSpPr>
          <p:nvPr/>
        </p:nvSpPr>
        <p:spPr>
          <a:xfrm>
            <a:off x="228600" y="5410200"/>
            <a:ext cx="8839199" cy="9144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libr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dirty="0" smtClean="0"/>
              <a:t>We will focus on statistical concepts, motivated by the science, and use standard R and Python packages, nothing fancy</a:t>
            </a:r>
          </a:p>
          <a:p>
            <a:pPr marL="0" indent="0">
              <a:buFont typeface="Arial" pitchFamily="34" charset="0"/>
              <a:buNone/>
            </a:pPr>
            <a:r>
              <a:rPr lang="en-US" sz="2600" dirty="0" smtClean="0"/>
              <a:t>Datasets are relatively small for this reason</a:t>
            </a:r>
          </a:p>
          <a:p>
            <a:pPr marL="0" indent="0">
              <a:buFont typeface="Arial" pitchFamily="34" charset="0"/>
              <a:buNone/>
            </a:pPr>
            <a:endParaRPr lang="en-US" sz="2600" dirty="0" smtClean="0"/>
          </a:p>
          <a:p>
            <a:pPr marL="0" indent="0">
              <a:buFont typeface="Arial" pitchFamily="34" charset="0"/>
              <a:buNone/>
            </a:pPr>
            <a:endParaRPr lang="en-US" sz="2600" dirty="0" smtClean="0"/>
          </a:p>
        </p:txBody>
      </p:sp>
    </p:spTree>
    <p:extLst>
      <p:ext uri="{BB962C8B-B14F-4D97-AF65-F5344CB8AC3E}">
        <p14:creationId xmlns:p14="http://schemas.microsoft.com/office/powerpoint/2010/main" val="2668231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334963"/>
          </a:xfrm>
        </p:spPr>
        <p:txBody>
          <a:bodyPr>
            <a:normAutofit fontScale="90000"/>
          </a:bodyPr>
          <a:lstStyle/>
          <a:p>
            <a:r>
              <a:rPr lang="en-US" dirty="0" smtClean="0"/>
              <a:t>Characteristics </a:t>
            </a:r>
            <a:r>
              <a:rPr lang="en-US" dirty="0"/>
              <a:t>of environmental </a:t>
            </a:r>
            <a:r>
              <a:rPr lang="en-US" dirty="0" smtClean="0"/>
              <a:t>data</a:t>
            </a:r>
            <a:endParaRPr lang="en-US" dirty="0"/>
          </a:p>
        </p:txBody>
      </p:sp>
      <p:sp>
        <p:nvSpPr>
          <p:cNvPr id="3" name="Content Placeholder 2"/>
          <p:cNvSpPr>
            <a:spLocks noGrp="1"/>
          </p:cNvSpPr>
          <p:nvPr>
            <p:ph idx="1"/>
          </p:nvPr>
        </p:nvSpPr>
        <p:spPr>
          <a:xfrm>
            <a:off x="152400" y="990600"/>
            <a:ext cx="8839200" cy="5715000"/>
          </a:xfrm>
        </p:spPr>
        <p:txBody>
          <a:bodyPr>
            <a:noAutofit/>
          </a:bodyPr>
          <a:lstStyle/>
          <a:p>
            <a:pPr marL="0" indent="0">
              <a:buNone/>
            </a:pPr>
            <a:r>
              <a:rPr lang="en-US" sz="2400" b="1" u="sng" dirty="0" smtClean="0"/>
              <a:t>Autocorrelation:</a:t>
            </a:r>
            <a:r>
              <a:rPr lang="en-US" sz="2400" dirty="0" smtClean="0"/>
              <a:t> Measurements are collected </a:t>
            </a:r>
            <a:r>
              <a:rPr lang="en-US" sz="2400" dirty="0"/>
              <a:t>in time and/or </a:t>
            </a:r>
            <a:r>
              <a:rPr lang="en-US" sz="2400" dirty="0" smtClean="0"/>
              <a:t>space, with values closer to one another more similar in magnitude than values far away</a:t>
            </a:r>
            <a:endParaRPr lang="en-US" sz="2400" dirty="0"/>
          </a:p>
          <a:p>
            <a:pPr marL="0" indent="0">
              <a:buNone/>
            </a:pPr>
            <a:r>
              <a:rPr lang="en-US" sz="2400" b="1" u="sng" dirty="0" smtClean="0"/>
              <a:t>Periodicity: </a:t>
            </a:r>
            <a:r>
              <a:rPr lang="en-US" sz="2400" dirty="0" smtClean="0"/>
              <a:t>The earth spins and orbits the sun! Seasonal</a:t>
            </a:r>
            <a:r>
              <a:rPr lang="en-US" sz="2400" dirty="0"/>
              <a:t>, daily, and other </a:t>
            </a:r>
            <a:r>
              <a:rPr lang="en-US" sz="2400" dirty="0" smtClean="0"/>
              <a:t>climate cycles are fundamental and observable in many datasets</a:t>
            </a:r>
            <a:endParaRPr lang="en-US" sz="2400" dirty="0"/>
          </a:p>
          <a:p>
            <a:pPr marL="0" indent="0">
              <a:buNone/>
            </a:pPr>
            <a:r>
              <a:rPr lang="en-US" sz="2400" b="1" u="sng" dirty="0" smtClean="0"/>
              <a:t>Multicolinearity</a:t>
            </a:r>
            <a:r>
              <a:rPr lang="en-US" sz="2400" dirty="0" smtClean="0"/>
              <a:t>: Everything is connected to everything else, e.g. latitude, temperature</a:t>
            </a:r>
            <a:endParaRPr lang="en-US" sz="2400" dirty="0" smtClean="0"/>
          </a:p>
          <a:p>
            <a:pPr marL="0" indent="0">
              <a:buNone/>
            </a:pPr>
            <a:r>
              <a:rPr lang="en-US" sz="2400" b="1" u="sng" dirty="0" smtClean="0"/>
              <a:t>Noise</a:t>
            </a:r>
            <a:r>
              <a:rPr lang="en-US" sz="2400" dirty="0" smtClean="0"/>
              <a:t>: Observational</a:t>
            </a:r>
            <a:r>
              <a:rPr lang="en-US" sz="2400" dirty="0"/>
              <a:t>, measurement </a:t>
            </a:r>
            <a:r>
              <a:rPr lang="en-US" sz="2400" dirty="0" smtClean="0"/>
              <a:t>error, often compounded in complex (and sometimes non-transparent) ways</a:t>
            </a:r>
          </a:p>
          <a:p>
            <a:pPr marL="0" indent="0">
              <a:buNone/>
            </a:pPr>
            <a:r>
              <a:rPr lang="en-US" sz="2400" b="1" u="sng" dirty="0" smtClean="0"/>
              <a:t>Scale:</a:t>
            </a:r>
            <a:r>
              <a:rPr lang="en-US" sz="2400" dirty="0" smtClean="0"/>
              <a:t> Highly variable space/time scale-matching between process and observations; process scale often over or under sampled by orders of magnitude; n &gt;&gt; p often, but not always</a:t>
            </a:r>
            <a:endParaRPr lang="en-US" sz="2400" dirty="0"/>
          </a:p>
          <a:p>
            <a:endParaRPr lang="en-US" sz="2400" dirty="0"/>
          </a:p>
        </p:txBody>
      </p:sp>
    </p:spTree>
    <p:extLst>
      <p:ext uri="{BB962C8B-B14F-4D97-AF65-F5344CB8AC3E}">
        <p14:creationId xmlns:p14="http://schemas.microsoft.com/office/powerpoint/2010/main" val="1385652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 y="2507364"/>
            <a:ext cx="8866876" cy="3588635"/>
            <a:chOff x="990600" y="152400"/>
            <a:chExt cx="7010400" cy="2837275"/>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50000"/>
            <a:stretch/>
          </p:blipFill>
          <p:spPr bwMode="auto">
            <a:xfrm>
              <a:off x="990600" y="152400"/>
              <a:ext cx="7010400" cy="283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76400" y="240268"/>
              <a:ext cx="5105400" cy="323881"/>
            </a:xfrm>
            <a:prstGeom prst="rect">
              <a:avLst/>
            </a:prstGeom>
            <a:noFill/>
          </p:spPr>
          <p:txBody>
            <a:bodyPr wrap="square" rtlCol="0">
              <a:spAutoFit/>
            </a:bodyPr>
            <a:lstStyle/>
            <a:p>
              <a:r>
                <a:rPr lang="en-US" dirty="0" smtClean="0"/>
                <a:t>Sea Surface Temperature  </a:t>
              </a:r>
              <a:endParaRPr lang="en-US" dirty="0"/>
            </a:p>
          </p:txBody>
        </p:sp>
      </p:grpSp>
      <p:pic>
        <p:nvPicPr>
          <p:cNvPr id="9" name="Picture 2" descr="Image result for elni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28600"/>
            <a:ext cx="1979825" cy="19782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86200" y="432880"/>
            <a:ext cx="4800600" cy="1569660"/>
          </a:xfrm>
          <a:prstGeom prst="rect">
            <a:avLst/>
          </a:prstGeom>
          <a:noFill/>
        </p:spPr>
        <p:txBody>
          <a:bodyPr wrap="square" rtlCol="0">
            <a:spAutoFit/>
          </a:bodyPr>
          <a:lstStyle/>
          <a:p>
            <a:r>
              <a:rPr lang="en-US" sz="2400" dirty="0" smtClean="0">
                <a:latin typeface="Calibri Light" pitchFamily="34" charset="0"/>
              </a:rPr>
              <a:t>El Nino index: SST off the coast of Central America</a:t>
            </a:r>
          </a:p>
          <a:p>
            <a:r>
              <a:rPr lang="en-US" sz="2400" dirty="0" smtClean="0">
                <a:latin typeface="Calibri Light" pitchFamily="34" charset="0"/>
              </a:rPr>
              <a:t>Complex periodicities, possible trends over time</a:t>
            </a:r>
            <a:endParaRPr lang="en-US" sz="2400" dirty="0">
              <a:latin typeface="Calibri Light" pitchFamily="34" charset="0"/>
            </a:endParaRPr>
          </a:p>
        </p:txBody>
      </p:sp>
      <p:pic>
        <p:nvPicPr>
          <p:cNvPr id="11"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86938"/>
          <a:stretch/>
        </p:blipFill>
        <p:spPr bwMode="auto">
          <a:xfrm>
            <a:off x="724745" y="6109873"/>
            <a:ext cx="7722186" cy="50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667000" y="1217710"/>
            <a:ext cx="234882" cy="1677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076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heat extremes united states"/>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85580" y="76200"/>
            <a:ext cx="420602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100 degree days united states"/>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648680" y="3868615"/>
            <a:ext cx="432261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www.epa.gov/sites/production/files/styles/large/public/2016-07/temperature-download3-2016.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52402" y="304801"/>
            <a:ext cx="4282891" cy="32194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ww.epa.gov/sites/production/files/styles/large/public/2016-07/temperature-download3-2016.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720262" y="2996651"/>
            <a:ext cx="3004138" cy="527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melstrong.org/attachments/article/12/US_average_min_temp.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04802" y="3635907"/>
            <a:ext cx="4187997" cy="297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374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62002" y="364042"/>
            <a:ext cx="7032885" cy="61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s://www.ars.usda.gov/images/docs/12462_12656/7hO3TongO3modelCropLoss%20AtmosEnviron07.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00" y="1333502"/>
            <a:ext cx="3885600" cy="23621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ollution Over U.S."/>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78442" y="1171127"/>
            <a:ext cx="4566254" cy="26869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38800" y="76200"/>
            <a:ext cx="2362200" cy="899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idx="1"/>
          </p:nvPr>
        </p:nvSpPr>
        <p:spPr>
          <a:xfrm>
            <a:off x="152400" y="4191000"/>
            <a:ext cx="8839200" cy="2438400"/>
          </a:xfrm>
        </p:spPr>
        <p:txBody>
          <a:bodyPr>
            <a:normAutofit fontScale="77500" lnSpcReduction="20000"/>
          </a:bodyPr>
          <a:lstStyle/>
          <a:p>
            <a:pPr marL="0" indent="0">
              <a:buNone/>
            </a:pPr>
            <a:r>
              <a:rPr lang="en-US" dirty="0" smtClean="0"/>
              <a:t>Utah department of environment claims research demonstrates Asian source of ozone, meaning the state is not in violation of EPA</a:t>
            </a:r>
            <a:br>
              <a:rPr lang="en-US" dirty="0" smtClean="0"/>
            </a:br>
            <a:r>
              <a:rPr lang="en-US" dirty="0" smtClean="0"/>
              <a:t/>
            </a:r>
            <a:br>
              <a:rPr lang="en-US" dirty="0" smtClean="0"/>
            </a:br>
            <a:r>
              <a:rPr lang="en-US" u="sng" dirty="0" smtClean="0"/>
              <a:t>Empirical</a:t>
            </a:r>
            <a:r>
              <a:rPr lang="en-US" dirty="0" smtClean="0"/>
              <a:t> science hotly contested: statisticians to the rescue!</a:t>
            </a:r>
          </a:p>
          <a:p>
            <a:pPr marL="0" indent="0">
              <a:buNone/>
            </a:pPr>
            <a:endParaRPr lang="en-US" dirty="0"/>
          </a:p>
          <a:p>
            <a:pPr marL="0" indent="0">
              <a:buNone/>
            </a:pPr>
            <a:r>
              <a:rPr lang="en-US" dirty="0" smtClean="0"/>
              <a:t>We will see how properly treating spatial/temporal properties is critical to empirical inference</a:t>
            </a:r>
            <a:endParaRPr lang="en-US" dirty="0"/>
          </a:p>
          <a:p>
            <a:endParaRPr lang="en-US" dirty="0"/>
          </a:p>
        </p:txBody>
      </p:sp>
    </p:spTree>
    <p:extLst>
      <p:ext uri="{BB962C8B-B14F-4D97-AF65-F5344CB8AC3E}">
        <p14:creationId xmlns:p14="http://schemas.microsoft.com/office/powerpoint/2010/main" val="2436732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fontScale="90000"/>
          </a:bodyPr>
          <a:lstStyle/>
          <a:p>
            <a:r>
              <a:rPr lang="en-US" dirty="0" smtClean="0"/>
              <a:t>What Generates the Pattern? </a:t>
            </a:r>
            <a:br>
              <a:rPr lang="en-US" dirty="0" smtClean="0"/>
            </a:br>
            <a:r>
              <a:rPr lang="en-US" sz="2700" dirty="0" smtClean="0"/>
              <a:t>Key concept: </a:t>
            </a:r>
            <a:r>
              <a:rPr lang="en-US" sz="2700" b="1" i="1" dirty="0" smtClean="0"/>
              <a:t>auto</a:t>
            </a:r>
            <a:r>
              <a:rPr lang="en-US" sz="2700" i="1" dirty="0" smtClean="0"/>
              <a:t>correlation </a:t>
            </a:r>
            <a:r>
              <a:rPr lang="en-US" sz="2700" i="1" dirty="0" smtClean="0"/>
              <a:t>as a function of lag</a:t>
            </a:r>
            <a:endParaRPr lang="en-US" sz="3600" i="1" dirty="0"/>
          </a:p>
        </p:txBody>
      </p:sp>
      <p:sp>
        <p:nvSpPr>
          <p:cNvPr id="3" name="Content Placeholder 2"/>
          <p:cNvSpPr>
            <a:spLocks noGrp="1"/>
          </p:cNvSpPr>
          <p:nvPr>
            <p:ph idx="1"/>
          </p:nvPr>
        </p:nvSpPr>
        <p:spPr>
          <a:xfrm>
            <a:off x="5638800" y="2827604"/>
            <a:ext cx="3505200" cy="3344596"/>
          </a:xfrm>
        </p:spPr>
        <p:txBody>
          <a:bodyPr>
            <a:noAutofit/>
          </a:bodyPr>
          <a:lstStyle/>
          <a:p>
            <a:pPr marL="0" indent="0">
              <a:buNone/>
            </a:pPr>
            <a:r>
              <a:rPr lang="en-US" sz="2600" dirty="0" smtClean="0"/>
              <a:t>Places closer to one another are more similar</a:t>
            </a:r>
          </a:p>
          <a:p>
            <a:pPr marL="0" indent="0">
              <a:buNone/>
            </a:pPr>
            <a:endParaRPr lang="en-US" sz="2600" dirty="0" smtClean="0"/>
          </a:p>
          <a:p>
            <a:pPr marL="0" indent="0">
              <a:buNone/>
            </a:pPr>
            <a:r>
              <a:rPr lang="en-US" sz="2600" dirty="0" smtClean="0"/>
              <a:t>Correlation falls away as a function of </a:t>
            </a:r>
            <a:r>
              <a:rPr lang="en-US" sz="2600" dirty="0" smtClean="0"/>
              <a:t>temporal distance, or </a:t>
            </a:r>
            <a:r>
              <a:rPr lang="en-US" sz="2600" i="1" dirty="0" smtClean="0"/>
              <a:t>lag</a:t>
            </a:r>
          </a:p>
          <a:p>
            <a:pPr marL="0" indent="0">
              <a:buNone/>
            </a:pPr>
            <a:endParaRPr lang="en-US" sz="2600" i="1" dirty="0"/>
          </a:p>
          <a:p>
            <a:pPr marL="0" indent="0">
              <a:buNone/>
            </a:pPr>
            <a:r>
              <a:rPr lang="en-US" sz="2600" dirty="0" smtClean="0"/>
              <a:t>‘Autoregressive’ pattern</a:t>
            </a:r>
            <a:endParaRPr lang="en-US" sz="2600" dirty="0"/>
          </a:p>
        </p:txBody>
      </p:sp>
      <p:pic>
        <p:nvPicPr>
          <p:cNvPr id="10"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638800" y="1397001"/>
            <a:ext cx="3325864"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00" y="1371601"/>
            <a:ext cx="5105400" cy="502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469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7"/>
            <a:ext cx="8229600" cy="411163"/>
          </a:xfrm>
        </p:spPr>
        <p:txBody>
          <a:bodyPr>
            <a:normAutofit fontScale="90000"/>
          </a:bodyPr>
          <a:lstStyle/>
          <a:p>
            <a:r>
              <a:rPr lang="en-US" dirty="0" smtClean="0"/>
              <a:t>Autocorrelation functions</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802" y="1066800"/>
            <a:ext cx="751222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idx="1"/>
          </p:nvPr>
        </p:nvSpPr>
        <p:spPr>
          <a:xfrm>
            <a:off x="365212" y="4267200"/>
            <a:ext cx="8626387" cy="2362199"/>
          </a:xfrm>
        </p:spPr>
        <p:txBody>
          <a:bodyPr>
            <a:noAutofit/>
          </a:bodyPr>
          <a:lstStyle/>
          <a:p>
            <a:pPr marL="0" indent="0">
              <a:buNone/>
            </a:pPr>
            <a:r>
              <a:rPr lang="en-US" sz="2600" i="1" dirty="0" err="1" smtClean="0"/>
              <a:t>Decorrelation</a:t>
            </a:r>
            <a:r>
              <a:rPr lang="en-US" sz="2600" i="1" dirty="0" smtClean="0"/>
              <a:t> parameter </a:t>
            </a:r>
            <a:r>
              <a:rPr lang="en-US" sz="2600" dirty="0" smtClean="0"/>
              <a:t>(aka range, decay, …) quantifies how </a:t>
            </a:r>
            <a:r>
              <a:rPr lang="en-US" sz="2600" i="1" dirty="0" smtClean="0"/>
              <a:t>c</a:t>
            </a:r>
            <a:r>
              <a:rPr lang="en-US" sz="2600" dirty="0" smtClean="0"/>
              <a:t>orrelation </a:t>
            </a:r>
            <a:r>
              <a:rPr lang="en-US" sz="2600" dirty="0" smtClean="0"/>
              <a:t>falls away as a function of </a:t>
            </a:r>
            <a:r>
              <a:rPr lang="en-US" sz="2600" dirty="0" smtClean="0"/>
              <a:t>lag</a:t>
            </a:r>
          </a:p>
          <a:p>
            <a:pPr marL="0" indent="0">
              <a:buNone/>
            </a:pPr>
            <a:r>
              <a:rPr lang="en-US" sz="2600" i="1" dirty="0" smtClean="0"/>
              <a:t>Autoregressive model </a:t>
            </a:r>
            <a:r>
              <a:rPr lang="en-US" sz="2600" dirty="0" smtClean="0"/>
              <a:t>used to characterize this dependency </a:t>
            </a:r>
            <a:endParaRPr lang="en-US" sz="2600" dirty="0"/>
          </a:p>
          <a:p>
            <a:pPr marL="0" indent="0">
              <a:buNone/>
            </a:pPr>
            <a:r>
              <a:rPr lang="en-US" sz="2600" dirty="0" smtClean="0"/>
              <a:t>Space and time dimensions can be treated equivalently</a:t>
            </a:r>
            <a:endParaRPr lang="en-US" sz="2600" dirty="0" smtClean="0"/>
          </a:p>
        </p:txBody>
      </p:sp>
    </p:spTree>
    <p:extLst>
      <p:ext uri="{BB962C8B-B14F-4D97-AF65-F5344CB8AC3E}">
        <p14:creationId xmlns:p14="http://schemas.microsoft.com/office/powerpoint/2010/main" val="33383159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64" y="914400"/>
            <a:ext cx="8686800" cy="457200"/>
          </a:xfrm>
        </p:spPr>
        <p:txBody>
          <a:bodyPr>
            <a:noAutofit/>
          </a:bodyPr>
          <a:lstStyle/>
          <a:p>
            <a:r>
              <a:rPr lang="en-US" sz="4000" dirty="0" smtClean="0"/>
              <a:t>WHY SHOULD ENVIRONMENTAL SCIENTISTS CARE?</a:t>
            </a:r>
            <a:endParaRPr lang="en-US" sz="4000" dirty="0"/>
          </a:p>
        </p:txBody>
      </p:sp>
      <p:sp>
        <p:nvSpPr>
          <p:cNvPr id="4" name="Title 1"/>
          <p:cNvSpPr txBox="1">
            <a:spLocks/>
          </p:cNvSpPr>
          <p:nvPr/>
        </p:nvSpPr>
        <p:spPr>
          <a:xfrm>
            <a:off x="533400" y="3505200"/>
            <a:ext cx="8229600" cy="8683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Calibri Light" pitchFamily="34" charset="0"/>
                <a:ea typeface="+mj-ea"/>
                <a:cs typeface="+mj-cs"/>
              </a:defRPr>
            </a:lvl1pPr>
          </a:lstStyle>
          <a:p>
            <a:endParaRPr lang="en-US" dirty="0"/>
          </a:p>
        </p:txBody>
      </p:sp>
      <p:sp>
        <p:nvSpPr>
          <p:cNvPr id="5" name="Title 1"/>
          <p:cNvSpPr txBox="1">
            <a:spLocks/>
          </p:cNvSpPr>
          <p:nvPr/>
        </p:nvSpPr>
        <p:spPr>
          <a:xfrm>
            <a:off x="402364" y="1981200"/>
            <a:ext cx="8382000" cy="33758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Calibri Light" pitchFamily="34" charset="0"/>
                <a:ea typeface="+mj-ea"/>
                <a:cs typeface="+mj-cs"/>
              </a:defRPr>
            </a:lvl1pPr>
          </a:lstStyle>
          <a:p>
            <a:pPr algn="l"/>
            <a:r>
              <a:rPr lang="en-US" sz="2800" b="1" dirty="0" smtClean="0"/>
              <a:t>Two </a:t>
            </a:r>
            <a:r>
              <a:rPr lang="en-US" sz="2800" b="1" dirty="0" smtClean="0"/>
              <a:t>Primary Reasons:</a:t>
            </a:r>
            <a:endParaRPr lang="en-US" sz="2800" b="1" dirty="0" smtClean="0"/>
          </a:p>
          <a:p>
            <a:pPr algn="l"/>
            <a:endParaRPr lang="en-US" sz="2400" dirty="0"/>
          </a:p>
          <a:p>
            <a:pPr algn="l"/>
            <a:r>
              <a:rPr lang="en-US" sz="2400" b="1" dirty="0" smtClean="0"/>
              <a:t>Dynamics: </a:t>
            </a:r>
            <a:r>
              <a:rPr lang="en-US" sz="2400" dirty="0" smtClean="0"/>
              <a:t>Learn </a:t>
            </a:r>
            <a:r>
              <a:rPr lang="en-US" sz="2400" dirty="0" smtClean="0"/>
              <a:t>about the </a:t>
            </a:r>
            <a:r>
              <a:rPr lang="en-US" sz="2400" dirty="0" smtClean="0"/>
              <a:t>periodicities and </a:t>
            </a:r>
            <a:r>
              <a:rPr lang="en-US" sz="2400" dirty="0"/>
              <a:t>characteristic </a:t>
            </a:r>
            <a:r>
              <a:rPr lang="en-US" sz="2400" dirty="0" smtClean="0"/>
              <a:t>fluctuations</a:t>
            </a:r>
            <a:r>
              <a:rPr lang="en-US" sz="2400" dirty="0" smtClean="0"/>
              <a:t> </a:t>
            </a:r>
            <a:r>
              <a:rPr lang="en-US" sz="2400" dirty="0" smtClean="0"/>
              <a:t>of the environmental </a:t>
            </a:r>
            <a:r>
              <a:rPr lang="en-US" sz="2400" dirty="0" smtClean="0"/>
              <a:t>process</a:t>
            </a:r>
            <a:br>
              <a:rPr lang="en-US" sz="2400" dirty="0" smtClean="0"/>
            </a:br>
            <a:r>
              <a:rPr lang="en-US" sz="2400" dirty="0" smtClean="0"/>
              <a:t/>
            </a:r>
            <a:br>
              <a:rPr lang="en-US" sz="2400" dirty="0" smtClean="0"/>
            </a:br>
            <a:r>
              <a:rPr lang="en-US" sz="2400" b="1" dirty="0" smtClean="0"/>
              <a:t>Inference:</a:t>
            </a:r>
            <a:r>
              <a:rPr lang="en-US" sz="2400" dirty="0" smtClean="0"/>
              <a:t> W</a:t>
            </a:r>
            <a:r>
              <a:rPr lang="en-US" sz="2400" dirty="0" smtClean="0"/>
              <a:t>idth </a:t>
            </a:r>
            <a:r>
              <a:rPr lang="en-US" sz="2400" dirty="0"/>
              <a:t>of confidence intervals, </a:t>
            </a:r>
            <a:r>
              <a:rPr lang="en-US" sz="2400" dirty="0" err="1"/>
              <a:t>p.values</a:t>
            </a:r>
            <a:r>
              <a:rPr lang="en-US" sz="2400" dirty="0"/>
              <a:t>, posterior </a:t>
            </a:r>
            <a:r>
              <a:rPr lang="en-US" sz="2400" dirty="0" smtClean="0"/>
              <a:t>probabilities</a:t>
            </a:r>
            <a:r>
              <a:rPr lang="en-US" sz="2400" dirty="0"/>
              <a:t>, and other empirical inferences depend critically </a:t>
            </a:r>
            <a:r>
              <a:rPr lang="en-US" sz="2400" dirty="0" smtClean="0"/>
              <a:t>on the characterization of autocorrelation</a:t>
            </a:r>
            <a:endParaRPr lang="en-US" sz="2400" u="sng" dirty="0"/>
          </a:p>
        </p:txBody>
      </p:sp>
    </p:spTree>
    <p:extLst>
      <p:ext uri="{BB962C8B-B14F-4D97-AF65-F5344CB8AC3E}">
        <p14:creationId xmlns:p14="http://schemas.microsoft.com/office/powerpoint/2010/main" val="99470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34963"/>
          </a:xfrm>
        </p:spPr>
        <p:txBody>
          <a:bodyPr>
            <a:normAutofit fontScale="90000"/>
          </a:bodyPr>
          <a:lstStyle/>
          <a:p>
            <a:r>
              <a:rPr lang="en-US" dirty="0" smtClean="0"/>
              <a:t>Is there a trend? ..a first attempt</a:t>
            </a:r>
            <a:endParaRPr lang="en-US"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33400" y="2986849"/>
            <a:ext cx="7722186" cy="3871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06400" y="762002"/>
            <a:ext cx="5765800" cy="222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3886200" y="3810001"/>
                <a:ext cx="5074466" cy="10297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a:rPr>
                        <m:t>𝑣𝑎𝑟</m:t>
                      </m:r>
                      <m:d>
                        <m:dPr>
                          <m:ctrlPr>
                            <a:rPr lang="en-US" sz="2800" i="1">
                              <a:latin typeface="Cambria Math"/>
                            </a:rPr>
                          </m:ctrlPr>
                        </m:dPr>
                        <m:e>
                          <m:sSub>
                            <m:sSubPr>
                              <m:ctrlPr>
                                <a:rPr lang="en-US" sz="2800" i="1">
                                  <a:latin typeface="Cambria Math"/>
                                </a:rPr>
                              </m:ctrlPr>
                            </m:sSubPr>
                            <m:e>
                              <m:acc>
                                <m:accPr>
                                  <m:chr m:val="̂"/>
                                  <m:ctrlPr>
                                    <a:rPr lang="en-US" sz="2800" i="1">
                                      <a:latin typeface="Cambria Math"/>
                                    </a:rPr>
                                  </m:ctrlPr>
                                </m:accPr>
                                <m:e>
                                  <m:r>
                                    <a:rPr lang="en-US" sz="2800" i="1">
                                      <a:latin typeface="Cambria Math"/>
                                      <a:ea typeface="Cambria Math"/>
                                    </a:rPr>
                                    <m:t>𝛽</m:t>
                                  </m:r>
                                </m:e>
                              </m:acc>
                            </m:e>
                            <m:sub>
                              <m:r>
                                <a:rPr lang="en-US" sz="2800" i="1">
                                  <a:latin typeface="Cambria Math"/>
                                </a:rPr>
                                <m:t>1</m:t>
                              </m:r>
                            </m:sub>
                          </m:sSub>
                        </m:e>
                      </m:d>
                      <m:r>
                        <a:rPr lang="en-US" sz="2800" i="1">
                          <a:latin typeface="Cambria Math"/>
                        </a:rPr>
                        <m:t>=</m:t>
                      </m:r>
                      <m:sSup>
                        <m:sSupPr>
                          <m:ctrlPr>
                            <a:rPr lang="en-US" sz="2800" i="1" smtClean="0">
                              <a:latin typeface="Cambria Math"/>
                            </a:rPr>
                          </m:ctrlPr>
                        </m:sSupPr>
                        <m:e>
                          <m:r>
                            <a:rPr lang="en-US" sz="2800" b="0" i="1" smtClean="0">
                              <a:latin typeface="Cambria Math"/>
                            </a:rPr>
                            <m:t>(</m:t>
                          </m:r>
                          <m:r>
                            <a:rPr lang="en-US" sz="2800" b="0" i="1" smtClean="0">
                              <a:latin typeface="Cambria Math"/>
                            </a:rPr>
                            <m:t>𝑛</m:t>
                          </m:r>
                          <m:r>
                            <a:rPr lang="en-US" sz="2800" b="0" i="1" smtClean="0">
                              <a:latin typeface="Cambria Math"/>
                            </a:rPr>
                            <m:t>−2)</m:t>
                          </m:r>
                        </m:e>
                        <m:sup>
                          <m:r>
                            <a:rPr lang="en-US" sz="2800" b="0" i="1" smtClean="0">
                              <a:latin typeface="Cambria Math"/>
                            </a:rPr>
                            <m:t>−1</m:t>
                          </m:r>
                        </m:sup>
                      </m:sSup>
                      <m:f>
                        <m:fPr>
                          <m:ctrlPr>
                            <a:rPr lang="en-US" sz="2800" i="1">
                              <a:latin typeface="Cambria Math"/>
                            </a:rPr>
                          </m:ctrlPr>
                        </m:fPr>
                        <m:num>
                          <m:sSup>
                            <m:sSupPr>
                              <m:ctrlPr>
                                <a:rPr lang="en-US" sz="2800" i="1">
                                  <a:latin typeface="Cambria Math"/>
                                </a:rPr>
                              </m:ctrlPr>
                            </m:sSupPr>
                            <m:e>
                              <m:acc>
                                <m:accPr>
                                  <m:chr m:val="̂"/>
                                  <m:ctrlPr>
                                    <a:rPr lang="en-US" sz="2800" i="1">
                                      <a:latin typeface="Cambria Math"/>
                                    </a:rPr>
                                  </m:ctrlPr>
                                </m:accPr>
                                <m:e>
                                  <m:r>
                                    <a:rPr lang="en-US" sz="2800" i="1">
                                      <a:latin typeface="Cambria Math"/>
                                    </a:rPr>
                                    <m:t>𝑒</m:t>
                                  </m:r>
                                </m:e>
                              </m:acc>
                            </m:e>
                            <m:sup>
                              <m:r>
                                <a:rPr lang="en-US" sz="2800" i="1">
                                  <a:latin typeface="Cambria Math"/>
                                </a:rPr>
                                <m:t>2</m:t>
                              </m:r>
                            </m:sup>
                          </m:sSup>
                        </m:num>
                        <m:den>
                          <m:sSup>
                            <m:sSupPr>
                              <m:ctrlPr>
                                <a:rPr lang="en-US" sz="2800" i="1">
                                  <a:latin typeface="Cambria Math"/>
                                </a:rPr>
                              </m:ctrlPr>
                            </m:sSupPr>
                            <m:e>
                              <m:r>
                                <m:rPr>
                                  <m:sty m:val="p"/>
                                </m:rPr>
                                <a:rPr lang="el-GR" sz="2800" i="1">
                                  <a:latin typeface="Cambria Math"/>
                                </a:rPr>
                                <m:t>Σ</m:t>
                              </m:r>
                              <m:d>
                                <m:dPr>
                                  <m:ctrlPr>
                                    <a:rPr lang="en-US" sz="2800" i="1">
                                      <a:latin typeface="Cambria Math"/>
                                    </a:rPr>
                                  </m:ctrlPr>
                                </m:dPr>
                                <m:e>
                                  <m:sSub>
                                    <m:sSubPr>
                                      <m:ctrlPr>
                                        <a:rPr lang="en-US" sz="2800" i="1">
                                          <a:latin typeface="Cambria Math"/>
                                        </a:rPr>
                                      </m:ctrlPr>
                                    </m:sSubPr>
                                    <m:e>
                                      <m:r>
                                        <a:rPr lang="en-US" sz="2800" i="1">
                                          <a:latin typeface="Cambria Math"/>
                                        </a:rPr>
                                        <m:t>𝑥</m:t>
                                      </m:r>
                                    </m:e>
                                    <m:sub>
                                      <m:r>
                                        <a:rPr lang="en-US" sz="2800" i="1">
                                          <a:latin typeface="Cambria Math"/>
                                        </a:rPr>
                                        <m:t>𝑖</m:t>
                                      </m:r>
                                    </m:sub>
                                  </m:sSub>
                                  <m:r>
                                    <a:rPr lang="en-US" sz="2800" i="1">
                                      <a:latin typeface="Cambria Math"/>
                                    </a:rPr>
                                    <m:t>−</m:t>
                                  </m:r>
                                  <m:acc>
                                    <m:accPr>
                                      <m:chr m:val="̅"/>
                                      <m:ctrlPr>
                                        <a:rPr lang="en-US" sz="2800" i="1">
                                          <a:latin typeface="Cambria Math"/>
                                        </a:rPr>
                                      </m:ctrlPr>
                                    </m:accPr>
                                    <m:e>
                                      <m:r>
                                        <a:rPr lang="en-US" sz="2800" i="1">
                                          <a:latin typeface="Cambria Math"/>
                                        </a:rPr>
                                        <m:t>𝑥</m:t>
                                      </m:r>
                                    </m:e>
                                  </m:acc>
                                </m:e>
                              </m:d>
                            </m:e>
                            <m:sup>
                              <m:r>
                                <a:rPr lang="en-US" sz="2800" i="1">
                                  <a:latin typeface="Cambria Math"/>
                                </a:rPr>
                                <m:t>2</m:t>
                              </m:r>
                            </m:sup>
                          </m:sSup>
                        </m:den>
                      </m:f>
                    </m:oMath>
                  </m:oMathPara>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3886200" y="3810000"/>
                <a:ext cx="5074466" cy="1029705"/>
              </a:xfrm>
              <a:prstGeom prst="rect">
                <a:avLst/>
              </a:prstGeom>
              <a:blipFill rotWithShape="1">
                <a:blip r:embed="rId4"/>
                <a:stretch>
                  <a:fillRect r="-2764"/>
                </a:stretch>
              </a:blipFill>
            </p:spPr>
            <p:txBody>
              <a:bodyPr/>
              <a:lstStyle/>
              <a:p>
                <a:r>
                  <a:rPr lang="en-US">
                    <a:noFill/>
                  </a:rPr>
                  <a:t> </a:t>
                </a:r>
              </a:p>
            </p:txBody>
          </p:sp>
        </mc:Fallback>
      </mc:AlternateContent>
      <p:sp>
        <p:nvSpPr>
          <p:cNvPr id="3" name="TextBox 2"/>
          <p:cNvSpPr txBox="1"/>
          <p:nvPr/>
        </p:nvSpPr>
        <p:spPr>
          <a:xfrm>
            <a:off x="5638800" y="4876800"/>
            <a:ext cx="3474266" cy="923330"/>
          </a:xfrm>
          <a:prstGeom prst="rect">
            <a:avLst/>
          </a:prstGeom>
          <a:noFill/>
        </p:spPr>
        <p:txBody>
          <a:bodyPr wrap="square" rtlCol="0">
            <a:spAutoFit/>
          </a:bodyPr>
          <a:lstStyle/>
          <a:p>
            <a:r>
              <a:rPr lang="en-US" dirty="0" smtClean="0"/>
              <a:t>*assumes data are independent</a:t>
            </a:r>
            <a:br>
              <a:rPr lang="en-US" dirty="0" smtClean="0"/>
            </a:br>
            <a:r>
              <a:rPr lang="en-US" dirty="0" smtClean="0"/>
              <a:t>  check Wikipedia for a </a:t>
            </a:r>
            <a:r>
              <a:rPr lang="en-US" dirty="0" smtClean="0"/>
              <a:t>derivation</a:t>
            </a:r>
            <a:endParaRPr lang="en-US" dirty="0"/>
          </a:p>
          <a:p>
            <a:r>
              <a:rPr lang="en-US" dirty="0"/>
              <a:t> </a:t>
            </a:r>
            <a:r>
              <a:rPr lang="en-US" dirty="0" smtClean="0"/>
              <a:t> simpler derivation a little later</a:t>
            </a:r>
          </a:p>
        </p:txBody>
      </p:sp>
      <p:cxnSp>
        <p:nvCxnSpPr>
          <p:cNvPr id="7" name="Straight Arrow Connector 6"/>
          <p:cNvCxnSpPr/>
          <p:nvPr/>
        </p:nvCxnSpPr>
        <p:spPr>
          <a:xfrm flipH="1" flipV="1">
            <a:off x="3200400" y="5791200"/>
            <a:ext cx="2057400" cy="533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57802" y="6172202"/>
            <a:ext cx="3800271" cy="646331"/>
          </a:xfrm>
          <a:prstGeom prst="rect">
            <a:avLst/>
          </a:prstGeom>
          <a:noFill/>
        </p:spPr>
        <p:txBody>
          <a:bodyPr wrap="none" rtlCol="0">
            <a:spAutoFit/>
          </a:bodyPr>
          <a:lstStyle/>
          <a:p>
            <a:r>
              <a:rPr lang="en-US" dirty="0" smtClean="0"/>
              <a:t>Indicates strong </a:t>
            </a:r>
            <a:r>
              <a:rPr lang="en-US" dirty="0" smtClean="0"/>
              <a:t>evidence</a:t>
            </a:r>
            <a:br>
              <a:rPr lang="en-US" dirty="0" smtClean="0"/>
            </a:br>
            <a:r>
              <a:rPr lang="en-US" dirty="0" smtClean="0"/>
              <a:t>Alert the press! The ocean is warming!</a:t>
            </a:r>
            <a:endParaRPr lang="en-US" dirty="0"/>
          </a:p>
        </p:txBody>
      </p:sp>
      <p:pic>
        <p:nvPicPr>
          <p:cNvPr id="11266" name="Picture 2" descr="Image result for elni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3433" y="838200"/>
            <a:ext cx="1979825" cy="19782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924800" y="1889627"/>
            <a:ext cx="234882" cy="1677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865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Jupyter</a:t>
            </a:r>
            <a:endParaRPr lang="en-US" dirty="0"/>
          </a:p>
        </p:txBody>
      </p:sp>
      <p:sp>
        <p:nvSpPr>
          <p:cNvPr id="3" name="Content Placeholder 2"/>
          <p:cNvSpPr>
            <a:spLocks noGrp="1"/>
          </p:cNvSpPr>
          <p:nvPr>
            <p:ph idx="1"/>
          </p:nvPr>
        </p:nvSpPr>
        <p:spPr>
          <a:xfrm>
            <a:off x="381000" y="1371601"/>
            <a:ext cx="8305800" cy="4754564"/>
          </a:xfrm>
        </p:spPr>
        <p:txBody>
          <a:bodyPr/>
          <a:lstStyle/>
          <a:p>
            <a:r>
              <a:rPr lang="en-US" dirty="0" smtClean="0"/>
              <a:t>“Interacting Computing Environment” allowing code, plots, texts, equations, etc. to be created and shared</a:t>
            </a:r>
          </a:p>
          <a:p>
            <a:r>
              <a:rPr lang="en-US" dirty="0" smtClean="0"/>
              <a:t>Requirements:</a:t>
            </a:r>
          </a:p>
          <a:p>
            <a:pPr lvl="1"/>
            <a:r>
              <a:rPr lang="en-US" dirty="0" smtClean="0"/>
              <a:t>Python 2.7 or ≥3.3 (even if working in R)</a:t>
            </a:r>
          </a:p>
          <a:p>
            <a:pPr lvl="1"/>
            <a:r>
              <a:rPr lang="en-US" dirty="0"/>
              <a:t>W</a:t>
            </a:r>
            <a:r>
              <a:rPr lang="en-US" dirty="0" smtClean="0"/>
              <a:t>eb application (</a:t>
            </a:r>
            <a:r>
              <a:rPr lang="en-US" dirty="0" err="1" smtClean="0"/>
              <a:t>Jupyter</a:t>
            </a:r>
            <a:r>
              <a:rPr lang="en-US" dirty="0" smtClean="0"/>
              <a:t> Notebook app in browser)</a:t>
            </a:r>
          </a:p>
          <a:p>
            <a:pPr lvl="1"/>
            <a:r>
              <a:rPr lang="en-US" dirty="0" smtClean="0"/>
              <a:t>Language-specific Kernel (R or Python)</a:t>
            </a:r>
            <a:endParaRPr lang="en-US" dirty="0"/>
          </a:p>
        </p:txBody>
      </p:sp>
    </p:spTree>
    <p:extLst>
      <p:ext uri="{BB962C8B-B14F-4D97-AF65-F5344CB8AC3E}">
        <p14:creationId xmlns:p14="http://schemas.microsoft.com/office/powerpoint/2010/main" val="1522628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715963"/>
          </a:xfrm>
        </p:spPr>
        <p:txBody>
          <a:bodyPr>
            <a:normAutofit fontScale="90000"/>
          </a:bodyPr>
          <a:lstStyle/>
          <a:p>
            <a:r>
              <a:rPr lang="en-US" dirty="0" smtClean="0"/>
              <a:t>What the %*&amp; is a </a:t>
            </a:r>
            <a:r>
              <a:rPr lang="en-US" dirty="0" err="1" smtClean="0"/>
              <a:t>p.value</a:t>
            </a:r>
            <a:r>
              <a:rPr lang="en-US" dirty="0" smtClean="0"/>
              <a:t>, anyway?</a:t>
            </a:r>
            <a:br>
              <a:rPr lang="en-US" dirty="0" smtClean="0"/>
            </a:br>
            <a:r>
              <a:rPr lang="en-US" sz="3100" i="1" dirty="0" smtClean="0"/>
              <a:t>.. and so we dive into a bit of theory</a:t>
            </a:r>
            <a:endParaRPr lang="en-US" i="1" dirty="0"/>
          </a:p>
        </p:txBody>
      </p:sp>
      <p:pic>
        <p:nvPicPr>
          <p:cNvPr id="20482" name="Picture 2" descr="http://3.bp.blogspot.com/-y_hvRb5anNc/VTGkru5LZeI/AAAAAAAABNo/GAVvAbPS-CQ/s1600/worshi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1295400"/>
            <a:ext cx="6908800" cy="491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62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686800" cy="6019800"/>
          </a:xfrm>
        </p:spPr>
        <p:txBody>
          <a:bodyPr>
            <a:normAutofit/>
          </a:bodyPr>
          <a:lstStyle/>
          <a:p>
            <a:pPr marL="0" indent="0">
              <a:buNone/>
            </a:pPr>
            <a:r>
              <a:rPr lang="en-US" sz="2800" dirty="0" smtClean="0"/>
              <a:t>A </a:t>
            </a:r>
            <a:r>
              <a:rPr lang="en-US" sz="2800" dirty="0" err="1" smtClean="0"/>
              <a:t>p.value</a:t>
            </a:r>
            <a:r>
              <a:rPr lang="en-US" sz="2800" dirty="0" smtClean="0"/>
              <a:t> postulates an </a:t>
            </a:r>
            <a:r>
              <a:rPr lang="en-US" sz="2800" i="1" u="sng" dirty="0" smtClean="0"/>
              <a:t>ensemble</a:t>
            </a:r>
            <a:r>
              <a:rPr lang="en-US" sz="2800" i="1" dirty="0" smtClean="0"/>
              <a:t> </a:t>
            </a:r>
            <a:r>
              <a:rPr lang="en-US" sz="2800" dirty="0" smtClean="0"/>
              <a:t>of </a:t>
            </a:r>
            <a:r>
              <a:rPr lang="en-US" sz="2800" i="1" u="sng" dirty="0" smtClean="0"/>
              <a:t>sample realizations </a:t>
            </a:r>
            <a:r>
              <a:rPr lang="en-US" sz="2800" dirty="0" smtClean="0"/>
              <a:t>under a hypothetical </a:t>
            </a:r>
            <a:r>
              <a:rPr lang="en-US" sz="2800" i="1" u="sng" dirty="0" smtClean="0"/>
              <a:t>null model</a:t>
            </a:r>
            <a:br>
              <a:rPr lang="en-US" sz="2800" i="1" u="sng" dirty="0" smtClean="0"/>
            </a:br>
            <a:endParaRPr lang="en-US" sz="2800" i="1" u="sng" dirty="0" smtClean="0"/>
          </a:p>
          <a:p>
            <a:pPr marL="0" indent="0">
              <a:buNone/>
            </a:pPr>
            <a:r>
              <a:rPr lang="en-US" sz="2400" dirty="0" smtClean="0"/>
              <a:t>Suppose the </a:t>
            </a:r>
            <a:r>
              <a:rPr lang="en-US" sz="2400" i="1" u="sng" dirty="0" smtClean="0"/>
              <a:t>true slope</a:t>
            </a:r>
            <a:r>
              <a:rPr lang="en-US" sz="2400" dirty="0" smtClean="0"/>
              <a:t> w.r.t. to time is zero (no trend in the system). </a:t>
            </a:r>
            <a:br>
              <a:rPr lang="en-US" sz="2400" dirty="0" smtClean="0"/>
            </a:br>
            <a:r>
              <a:rPr lang="en-US" sz="2400" dirty="0" smtClean="0"/>
              <a:t>Under repeated random time series sampling from this system, what is the probability of calculating a trend of equal or greater magnitude than the I observe? </a:t>
            </a:r>
            <a:br>
              <a:rPr lang="en-US" sz="2400" dirty="0" smtClean="0"/>
            </a:br>
            <a:r>
              <a:rPr lang="en-US" sz="2400" dirty="0" smtClean="0"/>
              <a:t>-&gt; If the probability is sufficiently low, one </a:t>
            </a:r>
            <a:r>
              <a:rPr lang="en-US" sz="2400" i="1" u="sng" dirty="0" smtClean="0"/>
              <a:t>rejects the null model</a:t>
            </a:r>
          </a:p>
          <a:p>
            <a:pPr marL="0" indent="0">
              <a:buNone/>
            </a:pPr>
            <a:endParaRPr lang="en-US" sz="2400" i="1" u="sng" dirty="0"/>
          </a:p>
          <a:p>
            <a:pPr marL="0" indent="0">
              <a:buNone/>
            </a:pPr>
            <a:r>
              <a:rPr lang="en-US" sz="2400" dirty="0" smtClean="0"/>
              <a:t>In the context of time series, we consider the common null model of an independent and identically distributed Gaussian variable to see how autocorrelation alters the behavior of what we’d expect with nothing going on, using trend analysis as an example</a:t>
            </a:r>
            <a:br>
              <a:rPr lang="en-US" sz="2400" dirty="0" smtClean="0"/>
            </a:br>
            <a:endParaRPr lang="en-US" sz="2800" dirty="0"/>
          </a:p>
        </p:txBody>
      </p:sp>
    </p:spTree>
    <p:extLst>
      <p:ext uri="{BB962C8B-B14F-4D97-AF65-F5344CB8AC3E}">
        <p14:creationId xmlns:p14="http://schemas.microsoft.com/office/powerpoint/2010/main" val="330943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47545" y="1571257"/>
            <a:ext cx="5708246" cy="2539378"/>
            <a:chOff x="421280" y="2057400"/>
            <a:chExt cx="4008839" cy="1783378"/>
          </a:xfrm>
        </p:grpSpPr>
        <p:pic>
          <p:nvPicPr>
            <p:cNvPr id="5122" name="Picture 2" descr="http://study.com/cimages/multimages/16/Normal_distribution_and_scales.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13143" b="28482"/>
            <a:stretch/>
          </p:blipFill>
          <p:spPr bwMode="auto">
            <a:xfrm>
              <a:off x="421280" y="2057400"/>
              <a:ext cx="4008839" cy="1619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2503286" y="3581400"/>
                  <a:ext cx="489576" cy="259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𝑒</m:t>
                        </m:r>
                        <m:r>
                          <a:rPr lang="en-US" i="1">
                            <a:latin typeface="Cambria Math"/>
                          </a:rPr>
                          <m:t>(</m:t>
                        </m:r>
                        <m:r>
                          <a:rPr lang="en-US" i="1">
                            <a:latin typeface="Cambria Math"/>
                          </a:rPr>
                          <m:t>𝑡</m:t>
                        </m:r>
                        <m:r>
                          <a:rPr lang="en-US" i="1">
                            <a:latin typeface="Cambria Math"/>
                          </a:rPr>
                          <m:t>) </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503286" y="3581400"/>
                  <a:ext cx="697114" cy="369332"/>
                </a:xfrm>
                <a:prstGeom prst="rect">
                  <a:avLst/>
                </a:prstGeom>
                <a:blipFill rotWithShape="1">
                  <a:blip r:embed="rId4"/>
                  <a:stretch>
                    <a:fillRect t="-9615" r="-24242" b="-46154"/>
                  </a:stretch>
                </a:blipFill>
              </p:spPr>
              <p:txBody>
                <a:bodyPr/>
                <a:lstStyle/>
                <a:p>
                  <a:r>
                    <a:rPr lang="en-US">
                      <a:noFill/>
                    </a:rPr>
                    <a:t> </a:t>
                  </a:r>
                </a:p>
              </p:txBody>
            </p:sp>
          </mc:Fallback>
        </mc:AlternateContent>
      </p:grpSp>
      <p:sp>
        <p:nvSpPr>
          <p:cNvPr id="2" name="Title 1"/>
          <p:cNvSpPr>
            <a:spLocks noGrp="1"/>
          </p:cNvSpPr>
          <p:nvPr>
            <p:ph type="title"/>
          </p:nvPr>
        </p:nvSpPr>
        <p:spPr>
          <a:xfrm>
            <a:off x="457200" y="274637"/>
            <a:ext cx="8229600" cy="563563"/>
          </a:xfrm>
        </p:spPr>
        <p:txBody>
          <a:bodyPr>
            <a:normAutofit fontScale="90000"/>
          </a:bodyPr>
          <a:lstStyle/>
          <a:p>
            <a:r>
              <a:rPr lang="en-US" dirty="0" smtClean="0"/>
              <a:t>The concept of </a:t>
            </a:r>
            <a:r>
              <a:rPr lang="en-US" i="1" dirty="0" smtClean="0"/>
              <a:t>stochastic </a:t>
            </a:r>
            <a:r>
              <a:rPr lang="en-US" i="1" dirty="0" smtClean="0"/>
              <a:t>realization</a:t>
            </a:r>
            <a:endParaRPr lang="en-US" i="1" dirty="0"/>
          </a:p>
        </p:txBody>
      </p:sp>
      <mc:AlternateContent xmlns:mc="http://schemas.openxmlformats.org/markup-compatibility/2006">
        <mc:Choice xmlns:a14="http://schemas.microsoft.com/office/drawing/2010/main" Requires="a14">
          <p:sp>
            <p:nvSpPr>
              <p:cNvPr id="4" name="TextBox 3"/>
              <p:cNvSpPr txBox="1"/>
              <p:nvPr/>
            </p:nvSpPr>
            <p:spPr>
              <a:xfrm>
                <a:off x="838200" y="1219201"/>
                <a:ext cx="23634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𝑦</m:t>
                      </m:r>
                      <m:d>
                        <m:dPr>
                          <m:ctrlPr>
                            <a:rPr lang="en-US" sz="2400" b="0" i="1" smtClean="0">
                              <a:latin typeface="Cambria Math"/>
                            </a:rPr>
                          </m:ctrlPr>
                        </m:dPr>
                        <m:e>
                          <m:r>
                            <a:rPr lang="en-US" sz="2400" b="0" i="1" smtClean="0">
                              <a:latin typeface="Cambria Math"/>
                            </a:rPr>
                            <m:t>𝑡</m:t>
                          </m:r>
                          <m:r>
                            <a:rPr lang="en-US" sz="2400" b="0" i="1" smtClean="0">
                              <a:latin typeface="Cambria Math"/>
                            </a:rPr>
                            <m:t>+1</m:t>
                          </m:r>
                        </m:e>
                      </m:d>
                      <m:r>
                        <a:rPr lang="en-US" sz="2400" b="0" i="1" smtClean="0">
                          <a:latin typeface="Cambria Math"/>
                        </a:rPr>
                        <m:t>=</m:t>
                      </m:r>
                      <m:r>
                        <a:rPr lang="en-US" sz="2400" b="0" i="1" smtClean="0">
                          <a:latin typeface="Cambria Math"/>
                        </a:rPr>
                        <m:t>𝑒</m:t>
                      </m:r>
                      <m:r>
                        <a:rPr lang="en-US" sz="2400" b="0" i="1" smtClean="0">
                          <a:latin typeface="Cambria Math"/>
                        </a:rPr>
                        <m:t>(</m:t>
                      </m:r>
                      <m:r>
                        <a:rPr lang="en-US" sz="2400" b="0" i="1" smtClean="0">
                          <a:latin typeface="Cambria Math"/>
                        </a:rPr>
                        <m:t>𝑡</m:t>
                      </m:r>
                      <m:r>
                        <a:rPr lang="en-US" sz="2400" b="0" i="1" smtClean="0">
                          <a:latin typeface="Cambria Math"/>
                        </a:rPr>
                        <m:t>) </m:t>
                      </m:r>
                    </m:oMath>
                  </m:oMathPara>
                </a14:m>
                <a:endParaRPr lang="en-US" sz="2400" dirty="0"/>
              </a:p>
            </p:txBody>
          </p:sp>
        </mc:Choice>
        <mc:Fallback>
          <p:sp>
            <p:nvSpPr>
              <p:cNvPr id="4" name="TextBox 3"/>
              <p:cNvSpPr txBox="1">
                <a:spLocks noRot="1" noChangeAspect="1" noMove="1" noResize="1" noEditPoints="1" noAdjustHandles="1" noChangeArrowheads="1" noChangeShapeType="1" noTextEdit="1"/>
              </p:cNvSpPr>
              <p:nvPr/>
            </p:nvSpPr>
            <p:spPr>
              <a:xfrm>
                <a:off x="838200" y="1219201"/>
                <a:ext cx="2363468" cy="461665"/>
              </a:xfrm>
              <a:prstGeom prst="rect">
                <a:avLst/>
              </a:prstGeom>
              <a:blipFill rotWithShape="1">
                <a:blip r:embed="rId5"/>
                <a:stretch>
                  <a:fillRect t="-10526" r="-4910"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5211363" y="1228726"/>
                <a:ext cx="34754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𝑦</m:t>
                      </m:r>
                      <m:d>
                        <m:dPr>
                          <m:ctrlPr>
                            <a:rPr lang="en-US" sz="2400" i="1">
                              <a:latin typeface="Cambria Math"/>
                            </a:rPr>
                          </m:ctrlPr>
                        </m:dPr>
                        <m:e>
                          <m:r>
                            <a:rPr lang="en-US" sz="2400" i="1">
                              <a:latin typeface="Cambria Math"/>
                            </a:rPr>
                            <m:t>𝑡</m:t>
                          </m:r>
                          <m:r>
                            <a:rPr lang="en-US" sz="2400" i="1">
                              <a:latin typeface="Cambria Math"/>
                            </a:rPr>
                            <m:t>+1</m:t>
                          </m:r>
                        </m:e>
                      </m:d>
                      <m:r>
                        <a:rPr lang="en-US" sz="2400" i="1">
                          <a:latin typeface="Cambria Math"/>
                        </a:rPr>
                        <m:t>=</m:t>
                      </m:r>
                      <m:r>
                        <a:rPr lang="en-US" sz="2400" i="1">
                          <a:latin typeface="Cambria Math"/>
                          <a:ea typeface="Cambria Math"/>
                        </a:rPr>
                        <m:t>𝛼</m:t>
                      </m:r>
                      <m:r>
                        <a:rPr lang="en-US" sz="2400" i="1">
                          <a:latin typeface="Cambria Math"/>
                        </a:rPr>
                        <m:t>𝑦</m:t>
                      </m:r>
                      <m:d>
                        <m:dPr>
                          <m:ctrlPr>
                            <a:rPr lang="en-US" sz="2400" i="1">
                              <a:latin typeface="Cambria Math"/>
                            </a:rPr>
                          </m:ctrlPr>
                        </m:dPr>
                        <m:e>
                          <m:r>
                            <a:rPr lang="en-US" sz="2400" i="1">
                              <a:latin typeface="Cambria Math"/>
                            </a:rPr>
                            <m:t>𝑡</m:t>
                          </m:r>
                        </m:e>
                      </m:d>
                      <m:r>
                        <a:rPr lang="en-US" sz="2400" i="1">
                          <a:latin typeface="Cambria Math"/>
                        </a:rPr>
                        <m:t>+</m:t>
                      </m:r>
                      <m:r>
                        <a:rPr lang="en-US" sz="2400" i="1">
                          <a:latin typeface="Cambria Math"/>
                        </a:rPr>
                        <m:t>𝑒</m:t>
                      </m:r>
                      <m:r>
                        <a:rPr lang="en-US" sz="2400" i="1">
                          <a:latin typeface="Cambria Math"/>
                        </a:rPr>
                        <m:t>(</m:t>
                      </m:r>
                      <m:r>
                        <a:rPr lang="en-US" sz="2400" i="1">
                          <a:latin typeface="Cambria Math"/>
                        </a:rPr>
                        <m:t>𝑡</m:t>
                      </m:r>
                      <m:r>
                        <a:rPr lang="en-US" sz="2400" i="1">
                          <a:latin typeface="Cambria Math"/>
                        </a:rPr>
                        <m:t>) </m:t>
                      </m:r>
                    </m:oMath>
                  </m:oMathPara>
                </a14:m>
                <a:endParaRPr lang="en-US" sz="2000" dirty="0"/>
              </a:p>
            </p:txBody>
          </p:sp>
        </mc:Choice>
        <mc:Fallback>
          <p:sp>
            <p:nvSpPr>
              <p:cNvPr id="3" name="Rectangle 2"/>
              <p:cNvSpPr>
                <a:spLocks noRot="1" noChangeAspect="1" noMove="1" noResize="1" noEditPoints="1" noAdjustHandles="1" noChangeArrowheads="1" noChangeShapeType="1" noTextEdit="1"/>
              </p:cNvSpPr>
              <p:nvPr/>
            </p:nvSpPr>
            <p:spPr>
              <a:xfrm>
                <a:off x="5211363" y="1228726"/>
                <a:ext cx="3475439" cy="461665"/>
              </a:xfrm>
              <a:prstGeom prst="rect">
                <a:avLst/>
              </a:prstGeom>
              <a:blipFill rotWithShape="1">
                <a:blip r:embed="rId6"/>
                <a:stretch>
                  <a:fillRect t="-10667" r="-2982" b="-30667"/>
                </a:stretch>
              </a:blipFill>
            </p:spPr>
            <p:txBody>
              <a:bodyPr/>
              <a:lstStyle/>
              <a:p>
                <a:r>
                  <a:rPr lang="en-US">
                    <a:noFill/>
                  </a:rPr>
                  <a:t> </a:t>
                </a:r>
              </a:p>
            </p:txBody>
          </p:sp>
        </mc:Fallback>
      </mc:AlternateContent>
      <p:sp>
        <p:nvSpPr>
          <p:cNvPr id="5" name="TextBox 4"/>
          <p:cNvSpPr txBox="1"/>
          <p:nvPr/>
        </p:nvSpPr>
        <p:spPr>
          <a:xfrm>
            <a:off x="5410202" y="1828802"/>
            <a:ext cx="3581399" cy="646331"/>
          </a:xfrm>
          <a:prstGeom prst="rect">
            <a:avLst/>
          </a:prstGeom>
          <a:noFill/>
        </p:spPr>
        <p:txBody>
          <a:bodyPr wrap="square" rtlCol="0">
            <a:spAutoFit/>
          </a:bodyPr>
          <a:lstStyle/>
          <a:p>
            <a:r>
              <a:rPr lang="en-US" dirty="0" smtClean="0"/>
              <a:t>Common in science to interpret e(t) as an applied force</a:t>
            </a:r>
            <a:endParaRPr lang="en-US" dirty="0"/>
          </a:p>
        </p:txBody>
      </p:sp>
      <p:pic>
        <p:nvPicPr>
          <p:cNvPr id="30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8972" y="4257677"/>
            <a:ext cx="3719889" cy="2202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6880" y="4156141"/>
            <a:ext cx="4099920" cy="240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flipV="1">
            <a:off x="5211363" y="5334000"/>
            <a:ext cx="3170637" cy="1143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127721" y="4610100"/>
            <a:ext cx="3330479" cy="5715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81600" y="4572000"/>
            <a:ext cx="3124200" cy="9525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5" name="Picture 3"/>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r="34268" b="68130"/>
          <a:stretch/>
        </p:blipFill>
        <p:spPr bwMode="auto">
          <a:xfrm>
            <a:off x="6248400" y="2659547"/>
            <a:ext cx="2581347" cy="123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065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1143000"/>
          </a:xfrm>
        </p:spPr>
        <p:txBody>
          <a:bodyPr>
            <a:noAutofit/>
          </a:bodyPr>
          <a:lstStyle/>
          <a:p>
            <a:r>
              <a:rPr lang="en-US" sz="3600" dirty="0" smtClean="0"/>
              <a:t>The expected variance of a temporal </a:t>
            </a:r>
            <a:r>
              <a:rPr lang="en-US" sz="3600" dirty="0" smtClean="0"/>
              <a:t>process, correlated and uncorrelated</a:t>
            </a:r>
            <a:endParaRPr lang="en-US" sz="3600" dirty="0"/>
          </a:p>
        </p:txBody>
      </p:sp>
      <mc:AlternateContent xmlns:mc="http://schemas.openxmlformats.org/markup-compatibility/2006" xmlns:a14="http://schemas.microsoft.com/office/drawing/2010/main">
        <mc:Choice Requires="a14">
          <p:sp>
            <p:nvSpPr>
              <p:cNvPr id="4" name="TextBox 3"/>
              <p:cNvSpPr txBox="1"/>
              <p:nvPr/>
            </p:nvSpPr>
            <p:spPr>
              <a:xfrm>
                <a:off x="386910" y="1163493"/>
                <a:ext cx="3223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a:rPr>
                        <m:t>Var</m:t>
                      </m:r>
                      <m:d>
                        <m:dPr>
                          <m:begChr m:val="["/>
                          <m:endChr m:val="]"/>
                          <m:ctrlPr>
                            <a:rPr lang="en-US" i="1" dirty="0" smtClean="0">
                              <a:latin typeface="Cambria Math"/>
                            </a:rPr>
                          </m:ctrlPr>
                        </m:dPr>
                        <m:e>
                          <m:r>
                            <a:rPr lang="en-US" i="1" dirty="0" smtClean="0">
                              <a:latin typeface="Cambria Math"/>
                            </a:rPr>
                            <m:t>𝑦</m:t>
                          </m:r>
                          <m:d>
                            <m:dPr>
                              <m:ctrlPr>
                                <a:rPr lang="en-US" i="1" dirty="0" smtClean="0">
                                  <a:latin typeface="Cambria Math"/>
                                </a:rPr>
                              </m:ctrlPr>
                            </m:dPr>
                            <m:e>
                              <m:r>
                                <a:rPr lang="en-US" b="0" i="1" dirty="0" smtClean="0">
                                  <a:latin typeface="Cambria Math"/>
                                </a:rPr>
                                <m:t>𝑡</m:t>
                              </m:r>
                            </m:e>
                          </m:d>
                        </m:e>
                      </m:d>
                      <m:r>
                        <a:rPr lang="en-US" b="0" i="1" dirty="0" smtClean="0">
                          <a:latin typeface="Cambria Math"/>
                        </a:rPr>
                        <m:t>=</m:t>
                      </m:r>
                      <m:r>
                        <m:rPr>
                          <m:sty m:val="p"/>
                        </m:rPr>
                        <a:rPr lang="en-US" b="0" i="0" dirty="0" smtClean="0">
                          <a:latin typeface="Cambria Math"/>
                        </a:rPr>
                        <m:t>Var</m:t>
                      </m:r>
                      <m:d>
                        <m:dPr>
                          <m:begChr m:val="["/>
                          <m:endChr m:val="]"/>
                          <m:ctrlPr>
                            <a:rPr lang="en-US" b="0" i="1" dirty="0" smtClean="0">
                              <a:latin typeface="Cambria Math"/>
                              <a:ea typeface="Cambria Math"/>
                            </a:rPr>
                          </m:ctrlPr>
                        </m:dPr>
                        <m:e>
                          <m:r>
                            <a:rPr lang="en-US" i="1">
                              <a:latin typeface="Cambria Math"/>
                              <a:ea typeface="Cambria Math"/>
                            </a:rPr>
                            <m:t>𝛼</m:t>
                          </m:r>
                          <m:r>
                            <a:rPr lang="en-US" i="1">
                              <a:latin typeface="Cambria Math"/>
                            </a:rPr>
                            <m:t>𝑦</m:t>
                          </m:r>
                          <m:d>
                            <m:dPr>
                              <m:ctrlPr>
                                <a:rPr lang="en-US" i="1">
                                  <a:latin typeface="Cambria Math"/>
                                </a:rPr>
                              </m:ctrlPr>
                            </m:dPr>
                            <m:e>
                              <m:r>
                                <a:rPr lang="en-US" i="1">
                                  <a:latin typeface="Cambria Math"/>
                                </a:rPr>
                                <m:t>𝑡</m:t>
                              </m:r>
                            </m:e>
                          </m:d>
                          <m:r>
                            <a:rPr lang="en-US" i="1">
                              <a:latin typeface="Cambria Math"/>
                            </a:rPr>
                            <m:t>+</m:t>
                          </m:r>
                          <m:r>
                            <a:rPr lang="en-US" i="1">
                              <a:latin typeface="Cambria Math"/>
                            </a:rPr>
                            <m:t>𝑒</m:t>
                          </m:r>
                          <m:d>
                            <m:dPr>
                              <m:ctrlPr>
                                <a:rPr lang="en-US" i="1">
                                  <a:latin typeface="Cambria Math"/>
                                </a:rPr>
                              </m:ctrlPr>
                            </m:dPr>
                            <m:e>
                              <m:r>
                                <a:rPr lang="en-US" i="1">
                                  <a:latin typeface="Cambria Math"/>
                                </a:rPr>
                                <m:t>𝑡</m:t>
                              </m:r>
                            </m:e>
                          </m:d>
                        </m:e>
                      </m:d>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86909" y="1163493"/>
                <a:ext cx="3338286" cy="369332"/>
              </a:xfrm>
              <a:prstGeom prst="rect">
                <a:avLst/>
              </a:prstGeom>
              <a:blipFill rotWithShape="1">
                <a:blip r:embed="rId3"/>
                <a:stretch>
                  <a:fillRect t="-8333" r="-18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447802" y="1696893"/>
                <a:ext cx="27345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a:rPr>
                        <m:t>=</m:t>
                      </m:r>
                      <m:r>
                        <m:rPr>
                          <m:sty m:val="p"/>
                        </m:rPr>
                        <a:rPr lang="en-US">
                          <a:latin typeface="Cambria Math"/>
                        </a:rPr>
                        <m:t>Var</m:t>
                      </m:r>
                      <m:r>
                        <a:rPr lang="en-US">
                          <a:latin typeface="Cambria Math"/>
                        </a:rPr>
                        <m:t>[</m:t>
                      </m:r>
                      <m:r>
                        <a:rPr lang="en-US" i="1">
                          <a:latin typeface="Cambria Math"/>
                          <a:ea typeface="Cambria Math"/>
                        </a:rPr>
                        <m:t>𝛼</m:t>
                      </m:r>
                      <m:r>
                        <a:rPr lang="en-US" i="1">
                          <a:latin typeface="Cambria Math"/>
                        </a:rPr>
                        <m:t>𝑦</m:t>
                      </m:r>
                      <m:d>
                        <m:dPr>
                          <m:ctrlPr>
                            <a:rPr lang="en-US" i="1">
                              <a:latin typeface="Cambria Math"/>
                            </a:rPr>
                          </m:ctrlPr>
                        </m:dPr>
                        <m:e>
                          <m:r>
                            <a:rPr lang="en-US" i="1">
                              <a:latin typeface="Cambria Math"/>
                            </a:rPr>
                            <m:t>𝑡</m:t>
                          </m:r>
                        </m:e>
                      </m:d>
                      <m:r>
                        <a:rPr lang="en-US" i="1">
                          <a:latin typeface="Cambria Math"/>
                        </a:rPr>
                        <m:t>]+</m:t>
                      </m:r>
                      <m:r>
                        <m:rPr>
                          <m:sty m:val="p"/>
                        </m:rPr>
                        <a:rPr lang="en-US">
                          <a:latin typeface="Cambria Math"/>
                        </a:rPr>
                        <m:t>Var</m:t>
                      </m:r>
                      <m:r>
                        <a:rPr lang="en-US" i="1">
                          <a:latin typeface="Cambria Math"/>
                        </a:rPr>
                        <m:t>[</m:t>
                      </m:r>
                      <m:r>
                        <a:rPr lang="en-US" i="1">
                          <a:latin typeface="Cambria Math"/>
                        </a:rPr>
                        <m:t>𝑒</m:t>
                      </m:r>
                      <m:d>
                        <m:dPr>
                          <m:ctrlPr>
                            <a:rPr lang="en-US" i="1">
                              <a:latin typeface="Cambria Math"/>
                            </a:rPr>
                          </m:ctrlPr>
                        </m:dPr>
                        <m:e>
                          <m:r>
                            <a:rPr lang="en-US" i="1">
                              <a:latin typeface="Cambria Math"/>
                            </a:rPr>
                            <m:t>𝑡</m:t>
                          </m:r>
                        </m:e>
                      </m:d>
                      <m:r>
                        <a:rPr lang="en-US" i="1">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447800" y="1696893"/>
                <a:ext cx="2734595" cy="369332"/>
              </a:xfrm>
              <a:prstGeom prst="rect">
                <a:avLst/>
              </a:prstGeom>
              <a:blipFill rotWithShape="1">
                <a:blip r:embed="rId4"/>
                <a:stretch>
                  <a:fillRect t="-8197" r="-245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447801" y="2165761"/>
                <a:ext cx="28534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p>
                        <m:sSupPr>
                          <m:ctrlPr>
                            <a:rPr lang="en-US" i="1" smtClean="0">
                              <a:latin typeface="Cambria Math"/>
                            </a:rPr>
                          </m:ctrlPr>
                        </m:sSupPr>
                        <m:e>
                          <m:r>
                            <a:rPr lang="en-US" i="1">
                              <a:latin typeface="Cambria Math"/>
                              <a:ea typeface="Cambria Math"/>
                            </a:rPr>
                            <m:t>𝛼</m:t>
                          </m:r>
                        </m:e>
                        <m:sup>
                          <m:r>
                            <a:rPr lang="en-US" b="0" i="1" smtClean="0">
                              <a:latin typeface="Cambria Math"/>
                            </a:rPr>
                            <m:t>2</m:t>
                          </m:r>
                        </m:sup>
                      </m:sSup>
                      <m:r>
                        <m:rPr>
                          <m:sty m:val="p"/>
                        </m:rPr>
                        <a:rPr lang="en-US">
                          <a:latin typeface="Cambria Math"/>
                        </a:rPr>
                        <m:t>Var</m:t>
                      </m:r>
                      <m:r>
                        <a:rPr lang="en-US">
                          <a:latin typeface="Cambria Math"/>
                        </a:rPr>
                        <m:t>[</m:t>
                      </m:r>
                      <m:r>
                        <a:rPr lang="en-US" i="1">
                          <a:latin typeface="Cambria Math"/>
                        </a:rPr>
                        <m:t>𝑦</m:t>
                      </m:r>
                      <m:d>
                        <m:dPr>
                          <m:ctrlPr>
                            <a:rPr lang="en-US" i="1">
                              <a:latin typeface="Cambria Math"/>
                            </a:rPr>
                          </m:ctrlPr>
                        </m:dPr>
                        <m:e>
                          <m:r>
                            <a:rPr lang="en-US" i="1">
                              <a:latin typeface="Cambria Math"/>
                            </a:rPr>
                            <m:t>𝑡</m:t>
                          </m:r>
                        </m:e>
                      </m:d>
                      <m:r>
                        <a:rPr lang="en-US" i="1">
                          <a:latin typeface="Cambria Math"/>
                        </a:rPr>
                        <m:t>]+</m:t>
                      </m:r>
                      <m:r>
                        <m:rPr>
                          <m:sty m:val="p"/>
                        </m:rPr>
                        <a:rPr lang="en-US">
                          <a:latin typeface="Cambria Math"/>
                        </a:rPr>
                        <m:t>Var</m:t>
                      </m:r>
                      <m:r>
                        <a:rPr lang="en-US" i="1">
                          <a:latin typeface="Cambria Math"/>
                        </a:rPr>
                        <m:t>[</m:t>
                      </m:r>
                      <m:r>
                        <a:rPr lang="en-US" i="1">
                          <a:latin typeface="Cambria Math"/>
                        </a:rPr>
                        <m:t>𝑒</m:t>
                      </m:r>
                      <m:d>
                        <m:dPr>
                          <m:ctrlPr>
                            <a:rPr lang="en-US" i="1">
                              <a:latin typeface="Cambria Math"/>
                            </a:rPr>
                          </m:ctrlPr>
                        </m:dPr>
                        <m:e>
                          <m:r>
                            <a:rPr lang="en-US" i="1">
                              <a:latin typeface="Cambria Math"/>
                            </a:rPr>
                            <m:t>𝑡</m:t>
                          </m:r>
                        </m:e>
                      </m:d>
                      <m:r>
                        <a:rPr lang="en-US" i="1">
                          <a:latin typeface="Cambria Math"/>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447800" y="2165761"/>
                <a:ext cx="2853410" cy="369332"/>
              </a:xfrm>
              <a:prstGeom prst="rect">
                <a:avLst/>
              </a:prstGeom>
              <a:blipFill rotWithShape="1">
                <a:blip r:embed="rId5"/>
                <a:stretch>
                  <a:fillRect t="-8197" r="-235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435102" y="2611293"/>
                <a:ext cx="21932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p>
                        <m:sSupPr>
                          <m:ctrlPr>
                            <a:rPr lang="en-US" i="1" smtClean="0">
                              <a:latin typeface="Cambria Math"/>
                            </a:rPr>
                          </m:ctrlPr>
                        </m:sSupPr>
                        <m:e>
                          <m:r>
                            <a:rPr lang="en-US" i="1">
                              <a:latin typeface="Cambria Math"/>
                              <a:ea typeface="Cambria Math"/>
                            </a:rPr>
                            <m:t>𝛼</m:t>
                          </m:r>
                        </m:e>
                        <m:sup>
                          <m:r>
                            <a:rPr lang="en-US" b="0" i="1" smtClean="0">
                              <a:latin typeface="Cambria Math"/>
                            </a:rPr>
                            <m:t>2</m:t>
                          </m:r>
                        </m:sup>
                      </m:sSup>
                      <m:r>
                        <m:rPr>
                          <m:sty m:val="p"/>
                        </m:rPr>
                        <a:rPr lang="en-US">
                          <a:latin typeface="Cambria Math"/>
                        </a:rPr>
                        <m:t>Var</m:t>
                      </m:r>
                      <m:r>
                        <a:rPr lang="en-US">
                          <a:latin typeface="Cambria Math"/>
                        </a:rPr>
                        <m:t>[</m:t>
                      </m:r>
                      <m:r>
                        <a:rPr lang="en-US" i="1">
                          <a:latin typeface="Cambria Math"/>
                        </a:rPr>
                        <m:t>𝑦</m:t>
                      </m:r>
                      <m:d>
                        <m:dPr>
                          <m:ctrlPr>
                            <a:rPr lang="en-US" i="1">
                              <a:latin typeface="Cambria Math"/>
                            </a:rPr>
                          </m:ctrlPr>
                        </m:dPr>
                        <m:e>
                          <m:r>
                            <a:rPr lang="en-US" i="1">
                              <a:latin typeface="Cambria Math"/>
                            </a:rPr>
                            <m:t>𝑡</m:t>
                          </m:r>
                        </m:e>
                      </m:d>
                      <m:r>
                        <a:rPr lang="en-US" i="1">
                          <a:latin typeface="Cambria Math"/>
                        </a:rPr>
                        <m:t>]+</m:t>
                      </m:r>
                      <m:sSup>
                        <m:sSupPr>
                          <m:ctrlPr>
                            <a:rPr lang="en-US" i="1">
                              <a:latin typeface="Cambria Math"/>
                            </a:rPr>
                          </m:ctrlPr>
                        </m:sSupPr>
                        <m:e>
                          <m:r>
                            <a:rPr lang="en-US" i="1">
                              <a:latin typeface="Cambria Math"/>
                              <a:ea typeface="Cambria Math"/>
                            </a:rPr>
                            <m:t>𝜎</m:t>
                          </m:r>
                        </m:e>
                        <m:sup>
                          <m:r>
                            <a:rPr lang="en-US" i="1">
                              <a:latin typeface="Cambria Math"/>
                            </a:rPr>
                            <m:t>2</m:t>
                          </m:r>
                        </m:sup>
                      </m:sSup>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435100" y="2611293"/>
                <a:ext cx="2193293" cy="369332"/>
              </a:xfrm>
              <a:prstGeom prst="rect">
                <a:avLst/>
              </a:prstGeom>
              <a:blipFill rotWithShape="1">
                <a:blip r:embed="rId6"/>
                <a:stretch>
                  <a:fillRect t="-8197" r="-333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447802" y="2992293"/>
                <a:ext cx="2734595" cy="612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m:rPr>
                          <m:sty m:val="p"/>
                        </m:rPr>
                        <a:rPr lang="en-US">
                          <a:latin typeface="Cambria Math"/>
                        </a:rPr>
                        <m:t>Var</m:t>
                      </m:r>
                      <m:d>
                        <m:dPr>
                          <m:begChr m:val="["/>
                          <m:endChr m:val="]"/>
                          <m:ctrlPr>
                            <a:rPr lang="en-US" i="1">
                              <a:latin typeface="Cambria Math"/>
                            </a:rPr>
                          </m:ctrlPr>
                        </m:dPr>
                        <m:e>
                          <m:r>
                            <a:rPr lang="en-US" i="1">
                              <a:latin typeface="Cambria Math"/>
                            </a:rPr>
                            <m:t>𝑦</m:t>
                          </m:r>
                          <m:d>
                            <m:dPr>
                              <m:ctrlPr>
                                <a:rPr lang="en-US" i="1">
                                  <a:latin typeface="Cambria Math"/>
                                </a:rPr>
                              </m:ctrlPr>
                            </m:dPr>
                            <m:e>
                              <m:r>
                                <a:rPr lang="en-US" i="1">
                                  <a:latin typeface="Cambria Math"/>
                                </a:rPr>
                                <m:t>𝑡</m:t>
                              </m:r>
                            </m:e>
                          </m:d>
                        </m:e>
                      </m:d>
                      <m:r>
                        <a:rPr lang="en-US" b="0" i="1" smtClean="0">
                          <a:latin typeface="Cambria Math"/>
                        </a:rPr>
                        <m:t>=</m:t>
                      </m:r>
                      <m:f>
                        <m:fPr>
                          <m:ctrlPr>
                            <a:rPr lang="en-US" b="0" i="1" smtClean="0">
                              <a:latin typeface="Cambria Math"/>
                            </a:rPr>
                          </m:ctrlPr>
                        </m:fPr>
                        <m:num>
                          <m:r>
                            <a:rPr lang="en-US" b="0" i="1" smtClean="0">
                              <a:latin typeface="Cambria Math"/>
                            </a:rPr>
                            <m:t>1</m:t>
                          </m:r>
                        </m:num>
                        <m:den>
                          <m:r>
                            <a:rPr lang="en-US" i="1">
                              <a:latin typeface="Cambria Math"/>
                            </a:rPr>
                            <m:t>1−</m:t>
                          </m:r>
                          <m:sSup>
                            <m:sSupPr>
                              <m:ctrlPr>
                                <a:rPr lang="en-US" i="1">
                                  <a:latin typeface="Cambria Math"/>
                                </a:rPr>
                              </m:ctrlPr>
                            </m:sSupPr>
                            <m:e>
                              <m:r>
                                <a:rPr lang="en-US" i="1">
                                  <a:latin typeface="Cambria Math"/>
                                  <a:ea typeface="Cambria Math"/>
                                </a:rPr>
                                <m:t>𝛼</m:t>
                              </m:r>
                            </m:e>
                            <m:sup>
                              <m:r>
                                <a:rPr lang="en-US" i="1">
                                  <a:latin typeface="Cambria Math"/>
                                </a:rPr>
                                <m:t>2</m:t>
                              </m:r>
                            </m:sup>
                          </m:sSup>
                        </m:den>
                      </m:f>
                      <m:sSup>
                        <m:sSupPr>
                          <m:ctrlPr>
                            <a:rPr lang="en-US" i="1">
                              <a:latin typeface="Cambria Math"/>
                            </a:rPr>
                          </m:ctrlPr>
                        </m:sSupPr>
                        <m:e>
                          <m:r>
                            <a:rPr lang="en-US" i="1">
                              <a:latin typeface="Cambria Math"/>
                              <a:ea typeface="Cambria Math"/>
                            </a:rPr>
                            <m:t>𝜎</m:t>
                          </m:r>
                        </m:e>
                        <m:sup>
                          <m:r>
                            <a:rPr lang="en-US" i="1">
                              <a:latin typeface="Cambria Math"/>
                            </a:rPr>
                            <m:t>2</m:t>
                          </m:r>
                        </m:sup>
                      </m:sSup>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447800" y="2992293"/>
                <a:ext cx="2734595" cy="612732"/>
              </a:xfrm>
              <a:prstGeom prst="rect">
                <a:avLst/>
              </a:prstGeom>
              <a:blipFill rotWithShape="1">
                <a:blip r:embed="rId7"/>
                <a:stretch>
                  <a:fillRect r="-1563"/>
                </a:stretch>
              </a:blipFill>
            </p:spPr>
            <p:txBody>
              <a:bodyPr/>
              <a:lstStyle/>
              <a:p>
                <a:r>
                  <a:rPr lang="en-US">
                    <a:noFill/>
                  </a:rPr>
                  <a:t> </a:t>
                </a:r>
              </a:p>
            </p:txBody>
          </p:sp>
        </mc:Fallback>
      </mc:AlternateContent>
      <p:sp>
        <p:nvSpPr>
          <p:cNvPr id="9" name="Rectangle 8"/>
          <p:cNvSpPr/>
          <p:nvPr/>
        </p:nvSpPr>
        <p:spPr>
          <a:xfrm>
            <a:off x="1447799" y="3009474"/>
            <a:ext cx="2734596" cy="6481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966656" y="1106611"/>
            <a:ext cx="3262944" cy="266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Rectangle 10"/>
              <p:cNvSpPr/>
              <p:nvPr/>
            </p:nvSpPr>
            <p:spPr>
              <a:xfrm>
                <a:off x="5618255" y="1332769"/>
                <a:ext cx="100527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a:rPr>
                          </m:ctrlPr>
                        </m:sSupPr>
                        <m:e>
                          <m:r>
                            <a:rPr lang="en-US" sz="2000" i="1">
                              <a:latin typeface="Cambria Math"/>
                              <a:ea typeface="Cambria Math"/>
                            </a:rPr>
                            <m:t>𝜎</m:t>
                          </m:r>
                        </m:e>
                        <m:sup>
                          <m:r>
                            <a:rPr lang="en-US" sz="2000" i="1">
                              <a:latin typeface="Cambria Math"/>
                            </a:rPr>
                            <m:t>2</m:t>
                          </m:r>
                        </m:sup>
                      </m:sSup>
                      <m:r>
                        <a:rPr lang="en-US" sz="2000" b="0" i="0" smtClean="0">
                          <a:latin typeface="Cambria Math"/>
                        </a:rPr>
                        <m:t>=1</m:t>
                      </m:r>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5618253" y="1332770"/>
                <a:ext cx="1005275" cy="400110"/>
              </a:xfrm>
              <a:prstGeom prst="rect">
                <a:avLst/>
              </a:prstGeom>
              <a:blipFill rotWithShape="1">
                <a:blip r:embed="rId9"/>
                <a:stretch>
                  <a:fillRect t="-7692" r="-8485"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598130" y="3581401"/>
                <a:ext cx="44723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𝛼</m:t>
                      </m:r>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598128" y="3581400"/>
                <a:ext cx="447237" cy="461665"/>
              </a:xfrm>
              <a:prstGeom prst="rect">
                <a:avLst/>
              </a:prstGeom>
              <a:blipFill rotWithShape="1">
                <a:blip r:embed="rId10"/>
                <a:stretch>
                  <a:fillRect t="-10667" r="-27027" b="-29333"/>
                </a:stretch>
              </a:blipFill>
            </p:spPr>
            <p:txBody>
              <a:bodyPr/>
              <a:lstStyle/>
              <a:p>
                <a:r>
                  <a:rPr lang="en-US">
                    <a:noFill/>
                  </a:rPr>
                  <a:t> </a:t>
                </a:r>
              </a:p>
            </p:txBody>
          </p:sp>
        </mc:Fallback>
      </mc:AlternateContent>
      <p:pic>
        <p:nvPicPr>
          <p:cNvPr id="4098"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39018" y="4343400"/>
            <a:ext cx="3767854" cy="21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6910" y="4343400"/>
            <a:ext cx="3795485" cy="2249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6504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7"/>
            <a:ext cx="8229600" cy="258763"/>
          </a:xfrm>
        </p:spPr>
        <p:txBody>
          <a:bodyPr>
            <a:normAutofit fontScale="90000"/>
          </a:bodyPr>
          <a:lstStyle/>
          <a:p>
            <a:r>
              <a:rPr lang="en-US" dirty="0" smtClean="0"/>
              <a:t>Estimate the autocorrelation function</a:t>
            </a:r>
            <a:endParaRPr lang="en-US" dirty="0"/>
          </a:p>
        </p:txBody>
      </p:sp>
      <p:sp>
        <p:nvSpPr>
          <p:cNvPr id="8" name="TextBox 7"/>
          <p:cNvSpPr txBox="1"/>
          <p:nvPr/>
        </p:nvSpPr>
        <p:spPr>
          <a:xfrm>
            <a:off x="4800600" y="6172201"/>
            <a:ext cx="3828646" cy="461665"/>
          </a:xfrm>
          <a:prstGeom prst="rect">
            <a:avLst/>
          </a:prstGeom>
          <a:noFill/>
        </p:spPr>
        <p:txBody>
          <a:bodyPr wrap="square" rtlCol="0">
            <a:spAutoFit/>
          </a:bodyPr>
          <a:lstStyle/>
          <a:p>
            <a:r>
              <a:rPr lang="en-US" sz="2400" dirty="0" smtClean="0"/>
              <a:t>INSERT PYTHON ALONGSIDE</a:t>
            </a:r>
            <a:endParaRPr lang="en-US" sz="24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50900"/>
            <a:ext cx="8737600" cy="5182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4325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458200" cy="228600"/>
          </a:xfrm>
        </p:spPr>
        <p:txBody>
          <a:bodyPr>
            <a:noAutofit/>
          </a:bodyPr>
          <a:lstStyle/>
          <a:p>
            <a:r>
              <a:rPr lang="en-US" sz="2800" dirty="0" smtClean="0"/>
              <a:t>Simulate Different time series with different properties</a:t>
            </a:r>
            <a:endParaRPr lang="en-US" sz="2800" dirty="0"/>
          </a:p>
        </p:txBody>
      </p:sp>
      <p:sp>
        <p:nvSpPr>
          <p:cNvPr id="3" name="Content Placeholder 2"/>
          <p:cNvSpPr>
            <a:spLocks noGrp="1"/>
          </p:cNvSpPr>
          <p:nvPr>
            <p:ph idx="1"/>
          </p:nvPr>
        </p:nvSpPr>
        <p:spPr/>
        <p:txBody>
          <a:bodyPr/>
          <a:lstStyle/>
          <a:p>
            <a:endParaRPr lang="en-US" dirty="0"/>
          </a:p>
        </p:txBody>
      </p:sp>
      <p:pic>
        <p:nvPicPr>
          <p:cNvPr id="6151"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111" y="838200"/>
            <a:ext cx="8876491"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953000" y="1513533"/>
            <a:ext cx="3828646" cy="461665"/>
          </a:xfrm>
          <a:prstGeom prst="rect">
            <a:avLst/>
          </a:prstGeom>
          <a:noFill/>
        </p:spPr>
        <p:txBody>
          <a:bodyPr wrap="square" rtlCol="0">
            <a:spAutoFit/>
          </a:bodyPr>
          <a:lstStyle/>
          <a:p>
            <a:r>
              <a:rPr lang="en-US" sz="2400" dirty="0" smtClean="0"/>
              <a:t>INSERT PYTHON ALONGSIDE</a:t>
            </a:r>
            <a:endParaRPr lang="en-US" sz="2400" dirty="0"/>
          </a:p>
        </p:txBody>
      </p:sp>
    </p:spTree>
    <p:extLst>
      <p:ext uri="{BB962C8B-B14F-4D97-AF65-F5344CB8AC3E}">
        <p14:creationId xmlns:p14="http://schemas.microsoft.com/office/powerpoint/2010/main" val="3857697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Try simulating data with different properties and estimating their autocorrelation function</a:t>
            </a:r>
            <a:endParaRPr lang="en-US" dirty="0"/>
          </a:p>
        </p:txBody>
      </p:sp>
    </p:spTree>
    <p:extLst>
      <p:ext uri="{BB962C8B-B14F-4D97-AF65-F5344CB8AC3E}">
        <p14:creationId xmlns:p14="http://schemas.microsoft.com/office/powerpoint/2010/main" val="3565175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76400" y="1524001"/>
            <a:ext cx="5562900" cy="519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762000" y="0"/>
            <a:ext cx="7696200" cy="1314451"/>
            <a:chOff x="1009650" y="152400"/>
            <a:chExt cx="7387555" cy="1238250"/>
          </a:xfrm>
        </p:grpSpPr>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09650" y="152400"/>
              <a:ext cx="7181549"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rot="5400000">
              <a:off x="7573292" y="-219075"/>
              <a:ext cx="3714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876800" y="990601"/>
            <a:ext cx="4038600" cy="446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2362200" y="2514600"/>
            <a:ext cx="209565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57850" y="2895600"/>
            <a:ext cx="259065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209800" y="4495800"/>
            <a:ext cx="2057400" cy="10668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62400" y="4953000"/>
            <a:ext cx="3086100" cy="533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5671459" y="1600201"/>
                <a:ext cx="13389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ea typeface="Cambria Math"/>
                        </a:rPr>
                        <m:t>𝛼</m:t>
                      </m:r>
                      <m:r>
                        <a:rPr lang="en-US" sz="2400" b="0" i="1" smtClean="0">
                          <a:latin typeface="Cambria Math"/>
                          <a:ea typeface="Cambria Math"/>
                        </a:rPr>
                        <m:t>=0.9</m:t>
                      </m:r>
                    </m:oMath>
                  </m:oMathPara>
                </a14:m>
                <a:endParaRPr lang="en-US" sz="2400" dirty="0"/>
              </a:p>
            </p:txBody>
          </p:sp>
        </mc:Choice>
        <mc:Fallback>
          <p:sp>
            <p:nvSpPr>
              <p:cNvPr id="27" name="TextBox 26"/>
              <p:cNvSpPr txBox="1">
                <a:spLocks noRot="1" noChangeAspect="1" noMove="1" noResize="1" noEditPoints="1" noAdjustHandles="1" noChangeArrowheads="1" noChangeShapeType="1" noTextEdit="1"/>
              </p:cNvSpPr>
              <p:nvPr/>
            </p:nvSpPr>
            <p:spPr>
              <a:xfrm>
                <a:off x="5671459" y="1600201"/>
                <a:ext cx="1338943" cy="461665"/>
              </a:xfrm>
              <a:prstGeom prst="rect">
                <a:avLst/>
              </a:prstGeom>
              <a:blipFill rotWithShape="1">
                <a:blip r:embed="rId6"/>
                <a:stretch>
                  <a:fillRect t="-10667" r="-5909" b="-29333"/>
                </a:stretch>
              </a:blipFill>
            </p:spPr>
            <p:txBody>
              <a:bodyPr/>
              <a:lstStyle/>
              <a:p>
                <a:r>
                  <a:rPr lang="en-US">
                    <a:noFill/>
                  </a:rPr>
                  <a:t> </a:t>
                </a:r>
              </a:p>
            </p:txBody>
          </p:sp>
        </mc:Fallback>
      </mc:AlternateContent>
    </p:spTree>
    <p:extLst>
      <p:ext uri="{BB962C8B-B14F-4D97-AF65-F5344CB8AC3E}">
        <p14:creationId xmlns:p14="http://schemas.microsoft.com/office/powerpoint/2010/main" val="4066176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7"/>
            <a:ext cx="8534400" cy="411163"/>
          </a:xfrm>
        </p:spPr>
        <p:txBody>
          <a:bodyPr>
            <a:normAutofit fontScale="90000"/>
          </a:bodyPr>
          <a:lstStyle/>
          <a:p>
            <a:r>
              <a:rPr lang="en-US" dirty="0" smtClean="0"/>
              <a:t>The almighty variance-covariance matrix</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9271" y="4292242"/>
            <a:ext cx="2629329" cy="1702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3657600"/>
            <a:ext cx="6477857"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99" y="1143000"/>
            <a:ext cx="7430653" cy="92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2362200"/>
            <a:ext cx="7929268" cy="97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743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2" y="228600"/>
            <a:ext cx="8543925" cy="487363"/>
          </a:xfrm>
        </p:spPr>
        <p:txBody>
          <a:bodyPr>
            <a:noAutofit/>
          </a:bodyPr>
          <a:lstStyle/>
          <a:p>
            <a:r>
              <a:rPr lang="en-US" sz="3200" dirty="0" smtClean="0"/>
              <a:t>How does autocorrelation affect our inference?</a:t>
            </a:r>
            <a:endParaRPr lang="en-US" sz="3200" dirty="0"/>
          </a:p>
        </p:txBody>
      </p:sp>
      <p:sp>
        <p:nvSpPr>
          <p:cNvPr id="3" name="Content Placeholder 2"/>
          <p:cNvSpPr>
            <a:spLocks noGrp="1"/>
          </p:cNvSpPr>
          <p:nvPr>
            <p:ph idx="1"/>
          </p:nvPr>
        </p:nvSpPr>
        <p:spPr>
          <a:xfrm>
            <a:off x="304800" y="990600"/>
            <a:ext cx="8686800" cy="1019175"/>
          </a:xfrm>
        </p:spPr>
        <p:txBody>
          <a:bodyPr>
            <a:normAutofit/>
          </a:bodyPr>
          <a:lstStyle/>
          <a:p>
            <a:pPr marL="0" indent="0">
              <a:buNone/>
            </a:pPr>
            <a:r>
              <a:rPr lang="en-US" sz="2800" dirty="0" smtClean="0"/>
              <a:t>Suppose we would like to estimate a simpler quantity, the mean historical SST </a:t>
            </a:r>
          </a:p>
          <a:p>
            <a:pPr marL="0" indent="0">
              <a:buNone/>
            </a:pPr>
            <a:endParaRPr lang="en-US" sz="2800" dirty="0"/>
          </a:p>
          <a:p>
            <a:pPr marL="0" indent="0">
              <a:buNone/>
            </a:pPr>
            <a:endParaRPr lang="en-US"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0600" y="1981200"/>
            <a:ext cx="666750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5093" y="5133976"/>
            <a:ext cx="4141192" cy="101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447800" y="3124200"/>
            <a:ext cx="6037036" cy="988544"/>
            <a:chOff x="381000" y="3352800"/>
            <a:chExt cx="6037036" cy="988544"/>
          </a:xfrm>
        </p:grpSpPr>
        <p:pic>
          <p:nvPicPr>
            <p:cNvPr id="3075"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81000" y="3352800"/>
              <a:ext cx="1955800" cy="98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362200" y="3352800"/>
              <a:ext cx="4055836" cy="98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angle 5"/>
          <p:cNvSpPr/>
          <p:nvPr/>
        </p:nvSpPr>
        <p:spPr>
          <a:xfrm>
            <a:off x="2057400" y="5133977"/>
            <a:ext cx="4648200" cy="11461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800600" y="4219575"/>
            <a:ext cx="4572000" cy="369332"/>
          </a:xfrm>
          <a:prstGeom prst="rect">
            <a:avLst/>
          </a:prstGeom>
          <a:noFill/>
        </p:spPr>
        <p:txBody>
          <a:bodyPr wrap="square" rtlCol="0">
            <a:spAutoFit/>
          </a:bodyPr>
          <a:lstStyle/>
          <a:p>
            <a:r>
              <a:rPr lang="en-US" dirty="0" smtClean="0"/>
              <a:t>*sum over elements of the covariance matrix </a:t>
            </a:r>
            <a:endParaRPr lang="en-US" dirty="0"/>
          </a:p>
        </p:txBody>
      </p:sp>
      <p:sp>
        <p:nvSpPr>
          <p:cNvPr id="9" name="Rectangle 8"/>
          <p:cNvSpPr/>
          <p:nvPr/>
        </p:nvSpPr>
        <p:spPr>
          <a:xfrm>
            <a:off x="457200" y="4600576"/>
            <a:ext cx="7607300" cy="461665"/>
          </a:xfrm>
          <a:prstGeom prst="rect">
            <a:avLst/>
          </a:prstGeom>
        </p:spPr>
        <p:txBody>
          <a:bodyPr wrap="square">
            <a:spAutoFit/>
          </a:bodyPr>
          <a:lstStyle/>
          <a:p>
            <a:r>
              <a:rPr lang="en-US" sz="2400" dirty="0">
                <a:latin typeface="Calibri Light" pitchFamily="34" charset="0"/>
              </a:rPr>
              <a:t>Assuming each pair of points Xi, </a:t>
            </a:r>
            <a:r>
              <a:rPr lang="en-US" sz="2400" dirty="0" err="1" smtClean="0">
                <a:latin typeface="Calibri Light" pitchFamily="34" charset="0"/>
              </a:rPr>
              <a:t>Xk</a:t>
            </a:r>
            <a:r>
              <a:rPr lang="en-US" sz="2400" dirty="0" smtClean="0">
                <a:latin typeface="Calibri Light" pitchFamily="34" charset="0"/>
              </a:rPr>
              <a:t> have </a:t>
            </a:r>
            <a:r>
              <a:rPr lang="en-US" sz="2400" dirty="0">
                <a:latin typeface="Calibri Light" pitchFamily="34" charset="0"/>
              </a:rPr>
              <a:t>correlation rho</a:t>
            </a:r>
          </a:p>
        </p:txBody>
      </p:sp>
    </p:spTree>
    <p:extLst>
      <p:ext uri="{BB962C8B-B14F-4D97-AF65-F5344CB8AC3E}">
        <p14:creationId xmlns:p14="http://schemas.microsoft.com/office/powerpoint/2010/main" val="49036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74" y="163247"/>
            <a:ext cx="7886700" cy="964911"/>
          </a:xfrm>
        </p:spPr>
        <p:txBody>
          <a:bodyPr/>
          <a:lstStyle/>
          <a:p>
            <a:r>
              <a:rPr lang="en-US" dirty="0" smtClean="0"/>
              <a:t>Installing </a:t>
            </a:r>
            <a:r>
              <a:rPr lang="en-US" dirty="0" err="1" smtClean="0"/>
              <a:t>Jupyter</a:t>
            </a:r>
            <a:r>
              <a:rPr lang="en-US" dirty="0" smtClean="0"/>
              <a:t> Notebooks</a:t>
            </a:r>
            <a:endParaRPr lang="en-US" dirty="0"/>
          </a:p>
        </p:txBody>
      </p:sp>
      <p:sp>
        <p:nvSpPr>
          <p:cNvPr id="3" name="Content Placeholder 2"/>
          <p:cNvSpPr>
            <a:spLocks noGrp="1"/>
          </p:cNvSpPr>
          <p:nvPr>
            <p:ph idx="1"/>
          </p:nvPr>
        </p:nvSpPr>
        <p:spPr>
          <a:xfrm>
            <a:off x="433451" y="1330038"/>
            <a:ext cx="8219951" cy="3562599"/>
          </a:xfrm>
        </p:spPr>
        <p:txBody>
          <a:bodyPr>
            <a:normAutofit fontScale="62500" lnSpcReduction="20000"/>
          </a:bodyPr>
          <a:lstStyle/>
          <a:p>
            <a:pPr marL="514350" indent="-514350">
              <a:buFont typeface="+mj-lt"/>
              <a:buAutoNum type="arabicPeriod"/>
            </a:pPr>
            <a:r>
              <a:rPr lang="en-US" dirty="0" smtClean="0"/>
              <a:t>Download python2.7 Anaconda distribution from </a:t>
            </a:r>
            <a:r>
              <a:rPr lang="en-US" dirty="0" smtClean="0">
                <a:hlinkClick r:id="rId2"/>
              </a:rPr>
              <a:t>https://www.continuum.io/downloads</a:t>
            </a:r>
            <a:r>
              <a:rPr lang="en-US" dirty="0" smtClean="0"/>
              <a:t> and follow the on-screen instructions to install Python.</a:t>
            </a:r>
          </a:p>
          <a:p>
            <a:pPr marL="514350" indent="-514350" algn="just">
              <a:buFont typeface="+mj-lt"/>
              <a:buAutoNum type="arabicPeriod"/>
            </a:pPr>
            <a:r>
              <a:rPr lang="en-US" dirty="0" err="1" smtClean="0"/>
              <a:t>Jupyter</a:t>
            </a:r>
            <a:r>
              <a:rPr lang="en-US" dirty="0" smtClean="0"/>
              <a:t> is included with the Anaconda python installation! If working in R, you also need to install the R kernel with the following command:</a:t>
            </a:r>
          </a:p>
          <a:p>
            <a:pPr marL="457200" lvl="1" indent="0">
              <a:buNone/>
            </a:pPr>
            <a:r>
              <a:rPr lang="en-US" i="1" dirty="0" err="1" smtClean="0">
                <a:solidFill>
                  <a:schemeClr val="accent6">
                    <a:lumMod val="75000"/>
                  </a:schemeClr>
                </a:solidFill>
                <a:effectLst/>
              </a:rPr>
              <a:t>conda</a:t>
            </a:r>
            <a:r>
              <a:rPr lang="en-US" i="1" dirty="0" smtClean="0">
                <a:solidFill>
                  <a:schemeClr val="accent6">
                    <a:lumMod val="75000"/>
                  </a:schemeClr>
                </a:solidFill>
              </a:rPr>
              <a:t> </a:t>
            </a:r>
            <a:r>
              <a:rPr lang="en-US" i="1" dirty="0" smtClean="0">
                <a:solidFill>
                  <a:schemeClr val="accent6">
                    <a:lumMod val="75000"/>
                  </a:schemeClr>
                </a:solidFill>
                <a:effectLst/>
              </a:rPr>
              <a:t>install</a:t>
            </a:r>
            <a:r>
              <a:rPr lang="en-US" i="1" dirty="0" smtClean="0">
                <a:solidFill>
                  <a:schemeClr val="accent6">
                    <a:lumMod val="75000"/>
                  </a:schemeClr>
                </a:solidFill>
              </a:rPr>
              <a:t> </a:t>
            </a:r>
            <a:r>
              <a:rPr lang="en-US" i="1" dirty="0">
                <a:solidFill>
                  <a:schemeClr val="accent6">
                    <a:lumMod val="75000"/>
                  </a:schemeClr>
                </a:solidFill>
              </a:rPr>
              <a:t>-</a:t>
            </a:r>
            <a:r>
              <a:rPr lang="en-US" i="1" dirty="0" smtClean="0">
                <a:solidFill>
                  <a:schemeClr val="accent6">
                    <a:lumMod val="75000"/>
                  </a:schemeClr>
                </a:solidFill>
                <a:effectLst/>
              </a:rPr>
              <a:t>c</a:t>
            </a:r>
            <a:r>
              <a:rPr lang="en-US" i="1" dirty="0" smtClean="0">
                <a:solidFill>
                  <a:schemeClr val="accent6">
                    <a:lumMod val="75000"/>
                  </a:schemeClr>
                </a:solidFill>
              </a:rPr>
              <a:t> </a:t>
            </a:r>
            <a:r>
              <a:rPr lang="en-US" i="1" dirty="0" smtClean="0">
                <a:solidFill>
                  <a:schemeClr val="accent6">
                    <a:lumMod val="75000"/>
                  </a:schemeClr>
                </a:solidFill>
                <a:effectLst/>
              </a:rPr>
              <a:t>r</a:t>
            </a:r>
            <a:r>
              <a:rPr lang="en-US" i="1" dirty="0" smtClean="0">
                <a:solidFill>
                  <a:schemeClr val="accent6">
                    <a:lumMod val="75000"/>
                  </a:schemeClr>
                </a:solidFill>
              </a:rPr>
              <a:t> </a:t>
            </a:r>
            <a:r>
              <a:rPr lang="en-US" i="1" dirty="0" smtClean="0">
                <a:solidFill>
                  <a:schemeClr val="accent6">
                    <a:lumMod val="75000"/>
                  </a:schemeClr>
                </a:solidFill>
                <a:effectLst/>
              </a:rPr>
              <a:t>r</a:t>
            </a:r>
            <a:r>
              <a:rPr lang="en-US" i="1" dirty="0">
                <a:solidFill>
                  <a:schemeClr val="accent6">
                    <a:lumMod val="75000"/>
                  </a:schemeClr>
                </a:solidFill>
              </a:rPr>
              <a:t>-</a:t>
            </a:r>
            <a:r>
              <a:rPr lang="en-US" i="1" dirty="0" smtClean="0">
                <a:solidFill>
                  <a:schemeClr val="accent6">
                    <a:lumMod val="75000"/>
                  </a:schemeClr>
                </a:solidFill>
                <a:effectLst/>
              </a:rPr>
              <a:t>essentials</a:t>
            </a:r>
            <a:endParaRPr lang="en-US" i="1" dirty="0" smtClean="0">
              <a:solidFill>
                <a:schemeClr val="accent6">
                  <a:lumMod val="75000"/>
                </a:schemeClr>
              </a:solidFill>
            </a:endParaRPr>
          </a:p>
          <a:p>
            <a:pPr marL="514350" indent="-514350">
              <a:buFont typeface="+mj-lt"/>
              <a:buAutoNum type="arabicPeriod"/>
            </a:pPr>
            <a:r>
              <a:rPr lang="en-US" dirty="0" smtClean="0"/>
              <a:t>Now you go to the folder containing your </a:t>
            </a:r>
            <a:r>
              <a:rPr lang="en-US" dirty="0" err="1" smtClean="0"/>
              <a:t>Jupyter</a:t>
            </a:r>
            <a:r>
              <a:rPr lang="en-US" dirty="0" smtClean="0"/>
              <a:t> notebook files in command line and launch </a:t>
            </a:r>
            <a:r>
              <a:rPr lang="en-US" dirty="0" err="1" smtClean="0"/>
              <a:t>Jupyter</a:t>
            </a:r>
            <a:r>
              <a:rPr lang="en-US" dirty="0" smtClean="0"/>
              <a:t> Notebooks:</a:t>
            </a:r>
          </a:p>
          <a:p>
            <a:pPr marL="457200" lvl="1" indent="0">
              <a:buNone/>
            </a:pPr>
            <a:r>
              <a:rPr lang="en-US" i="1" dirty="0" err="1" smtClean="0">
                <a:solidFill>
                  <a:schemeClr val="accent6">
                    <a:lumMod val="75000"/>
                  </a:schemeClr>
                </a:solidFill>
                <a:effectLst/>
              </a:rPr>
              <a:t>jupyter</a:t>
            </a:r>
            <a:r>
              <a:rPr lang="en-US" i="1" dirty="0" smtClean="0">
                <a:solidFill>
                  <a:schemeClr val="accent6">
                    <a:lumMod val="75000"/>
                  </a:schemeClr>
                </a:solidFill>
              </a:rPr>
              <a:t> </a:t>
            </a:r>
            <a:r>
              <a:rPr lang="en-US" i="1" dirty="0" smtClean="0">
                <a:solidFill>
                  <a:schemeClr val="accent6">
                    <a:lumMod val="75000"/>
                  </a:schemeClr>
                </a:solidFill>
                <a:effectLst/>
              </a:rPr>
              <a:t>notebook</a:t>
            </a:r>
            <a:endParaRPr lang="en-US" i="1" dirty="0" smtClean="0">
              <a:solidFill>
                <a:schemeClr val="accent6">
                  <a:lumMod val="75000"/>
                </a:schemeClr>
              </a:solidFill>
            </a:endParaRPr>
          </a:p>
          <a:p>
            <a:pPr marL="514350" indent="-514350">
              <a:buFont typeface="+mj-lt"/>
              <a:buAutoNum type="arabicPeriod"/>
            </a:pPr>
            <a:r>
              <a:rPr lang="en-US" dirty="0" smtClean="0"/>
              <a:t>If you want to back and forth between Kernels, </a:t>
            </a:r>
            <a:r>
              <a:rPr lang="en-US" dirty="0"/>
              <a:t>You can change the kernel between Python and </a:t>
            </a:r>
            <a:r>
              <a:rPr lang="en-US" dirty="0" smtClean="0"/>
              <a:t>R under the Kernels tab: </a:t>
            </a:r>
          </a:p>
          <a:p>
            <a:pPr marL="514350" indent="-514350">
              <a:buFont typeface="+mj-lt"/>
              <a:buAutoNum type="arabicPeriod"/>
            </a:pPr>
            <a:endParaRPr lang="en-US" dirty="0" smtClean="0"/>
          </a:p>
          <a:p>
            <a:pPr marL="514350" indent="-514350">
              <a:buFont typeface="+mj-lt"/>
              <a:buAutoNum type="arabicPeriod"/>
            </a:pPr>
            <a:endParaRPr lang="en-US" dirty="0"/>
          </a:p>
        </p:txBody>
      </p:sp>
      <p:grpSp>
        <p:nvGrpSpPr>
          <p:cNvPr id="6" name="Group 5"/>
          <p:cNvGrpSpPr/>
          <p:nvPr/>
        </p:nvGrpSpPr>
        <p:grpSpPr>
          <a:xfrm>
            <a:off x="4279571" y="4418299"/>
            <a:ext cx="4373831" cy="2160635"/>
            <a:chOff x="6395480" y="4725919"/>
            <a:chExt cx="4872405" cy="180551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17" r="1"/>
            <a:stretch/>
          </p:blipFill>
          <p:spPr>
            <a:xfrm>
              <a:off x="6395480" y="4725919"/>
              <a:ext cx="4872405" cy="1805510"/>
            </a:xfrm>
            <a:prstGeom prst="rect">
              <a:avLst/>
            </a:prstGeom>
          </p:spPr>
        </p:pic>
        <p:sp>
          <p:nvSpPr>
            <p:cNvPr id="5" name="Rectangle 4"/>
            <p:cNvSpPr/>
            <p:nvPr/>
          </p:nvSpPr>
          <p:spPr>
            <a:xfrm>
              <a:off x="8336478" y="5949538"/>
              <a:ext cx="2683823" cy="5818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6600">
                  <a:solidFill>
                    <a:schemeClr val="accent2"/>
                  </a:solidFill>
                  <a:prstDash val="solid"/>
                </a:ln>
                <a:solidFill>
                  <a:srgbClr val="FFFFFF"/>
                </a:solidFill>
                <a:effectLst>
                  <a:outerShdw dist="38100" dir="2700000" algn="tl" rotWithShape="0">
                    <a:schemeClr val="accent2"/>
                  </a:outerShdw>
                </a:effectLst>
              </a:endParaRPr>
            </a:p>
          </p:txBody>
        </p:sp>
      </p:grpSp>
    </p:spTree>
    <p:extLst>
      <p:ext uri="{BB962C8B-B14F-4D97-AF65-F5344CB8AC3E}">
        <p14:creationId xmlns:p14="http://schemas.microsoft.com/office/powerpoint/2010/main" val="68843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 y="914400"/>
            <a:ext cx="8951968" cy="488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52400" y="228600"/>
            <a:ext cx="8839200" cy="487363"/>
          </a:xfrm>
        </p:spPr>
        <p:txBody>
          <a:bodyPr>
            <a:noAutofit/>
          </a:bodyPr>
          <a:lstStyle/>
          <a:p>
            <a:r>
              <a:rPr lang="en-US" sz="3600" dirty="0" smtClean="0"/>
              <a:t>Fitting a Model with Temporal Autocorrelation</a:t>
            </a:r>
            <a:endParaRPr lang="en-US" sz="3600"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267200" y="2057400"/>
            <a:ext cx="4344474"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flipV="1">
            <a:off x="2819400" y="4203700"/>
            <a:ext cx="762000" cy="368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12381" y="4408102"/>
            <a:ext cx="2429448" cy="369332"/>
          </a:xfrm>
          <a:prstGeom prst="rect">
            <a:avLst/>
          </a:prstGeom>
          <a:noFill/>
        </p:spPr>
        <p:txBody>
          <a:bodyPr wrap="none" rtlCol="0">
            <a:spAutoFit/>
          </a:bodyPr>
          <a:lstStyle/>
          <a:p>
            <a:r>
              <a:rPr lang="en-US" dirty="0" smtClean="0"/>
              <a:t>Much </a:t>
            </a:r>
            <a:r>
              <a:rPr lang="en-US" dirty="0" smtClean="0"/>
              <a:t>weaker </a:t>
            </a:r>
            <a:r>
              <a:rPr lang="en-US" dirty="0" smtClean="0"/>
              <a:t>evidence!</a:t>
            </a:r>
            <a:endParaRPr lang="en-US" dirty="0"/>
          </a:p>
        </p:txBody>
      </p:sp>
      <p:pic>
        <p:nvPicPr>
          <p:cNvPr id="12290" name="Picture 2" descr="Image result for pinheiro and bate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29400" y="3886200"/>
            <a:ext cx="1828800" cy="276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4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52400" y="1295400"/>
            <a:ext cx="8839200" cy="5029200"/>
          </a:xfrm>
        </p:spPr>
        <p:txBody>
          <a:bodyPr>
            <a:noAutofit/>
          </a:bodyPr>
          <a:lstStyle/>
          <a:p>
            <a:r>
              <a:rPr lang="en-US" sz="2950" dirty="0" smtClean="0"/>
              <a:t>Variance of our null model increased with the degree of autocorrelation</a:t>
            </a:r>
          </a:p>
          <a:p>
            <a:r>
              <a:rPr lang="en-US" sz="2950" dirty="0" smtClean="0"/>
              <a:t>A ‘trend-like’ time series is much more likely with autocorrelation, even when nothing interesting is happening; when uncontrolled, the tendency is almost always toward </a:t>
            </a:r>
            <a:r>
              <a:rPr lang="en-US" sz="2950" u="sng" dirty="0" smtClean="0"/>
              <a:t>overconfidence</a:t>
            </a:r>
          </a:p>
          <a:p>
            <a:r>
              <a:rPr lang="en-US" sz="2950" dirty="0" smtClean="0"/>
              <a:t>We can control for autocorrelation in most statistical models via specification of a covariance matrix that parameterizes covariance/correlation as a function of lag </a:t>
            </a:r>
          </a:p>
          <a:p>
            <a:r>
              <a:rPr lang="en-US" sz="2950" dirty="0" smtClean="0"/>
              <a:t>We’ll look more deeply into real time series after break</a:t>
            </a:r>
            <a:endParaRPr lang="en-US" sz="2950" dirty="0"/>
          </a:p>
        </p:txBody>
      </p:sp>
    </p:spTree>
    <p:extLst>
      <p:ext uri="{BB962C8B-B14F-4D97-AF65-F5344CB8AC3E}">
        <p14:creationId xmlns:p14="http://schemas.microsoft.com/office/powerpoint/2010/main" val="1540239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6600" dirty="0" smtClean="0"/>
              <a:t>BREAK</a:t>
            </a:r>
            <a:endParaRPr lang="en-US" sz="6600" dirty="0"/>
          </a:p>
        </p:txBody>
      </p:sp>
    </p:spTree>
    <p:extLst>
      <p:ext uri="{BB962C8B-B14F-4D97-AF65-F5344CB8AC3E}">
        <p14:creationId xmlns:p14="http://schemas.microsoft.com/office/powerpoint/2010/main" val="14908716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Dataset #1: Ozone time series at single station</a:t>
            </a:r>
            <a:endParaRPr lang="en-US" dirty="0"/>
          </a:p>
        </p:txBody>
      </p:sp>
      <p:sp>
        <p:nvSpPr>
          <p:cNvPr id="3" name="Content Placeholder 2"/>
          <p:cNvSpPr>
            <a:spLocks noGrp="1"/>
          </p:cNvSpPr>
          <p:nvPr>
            <p:ph idx="1"/>
          </p:nvPr>
        </p:nvSpPr>
        <p:spPr/>
        <p:txBody>
          <a:bodyPr/>
          <a:lstStyle/>
          <a:p>
            <a:endParaRPr lang="en-US"/>
          </a:p>
        </p:txBody>
      </p:sp>
      <p:pic>
        <p:nvPicPr>
          <p:cNvPr id="5" name="Picture 2" descr="https://c1.staticflickr.com/3/2020/2186120627_d51f1eb106_b.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5412" y="4668062"/>
            <a:ext cx="3406760" cy="174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885" y="4677586"/>
            <a:ext cx="4148142" cy="174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Image result for ozone molecule"/>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a:off x="4327463" y="3414032"/>
            <a:ext cx="232744" cy="2327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ozone molecule"/>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rot="9636191">
            <a:off x="2132114" y="3366416"/>
            <a:ext cx="214490" cy="2144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internationalgasdetectors.com/wp-content/uploads/2016/02/n2o.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rot="19817207">
            <a:off x="7682923" y="3309485"/>
            <a:ext cx="318077" cy="1295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ww.internationalgasdetectors.com/wp-content/uploads/2016/02/n2o.jpg"/>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358479" y="3250798"/>
            <a:ext cx="327323" cy="1332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s://upload.wikimedia.org/wikipedia/commons/9/94/Sulfur-dioxide-3D-balls.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rot="3027911">
            <a:off x="942528" y="3437228"/>
            <a:ext cx="388709" cy="2095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upload.wikimedia.org/wikipedia/commons/9/94/Sulfur-dioxide-3D-balls.pn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243865" y="3309485"/>
            <a:ext cx="412572" cy="2224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ozone molecule"/>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rot="6775214">
            <a:off x="8726476" y="3259066"/>
            <a:ext cx="186047" cy="1860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ozone molecule"/>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rot="19863240">
            <a:off x="1727410" y="3632409"/>
            <a:ext cx="215163" cy="2151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ttps://upload.wikimedia.org/wikipedia/commons/9/94/Sulfur-dioxide-3D-balls.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rot="13467847">
            <a:off x="8321284" y="3398278"/>
            <a:ext cx="420052" cy="2264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www.internationalgasdetectors.com/wp-content/uploads/2016/02/n2o.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rot="6725575">
            <a:off x="3276601" y="3299283"/>
            <a:ext cx="318077" cy="1295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52400" y="304802"/>
            <a:ext cx="8839200" cy="1692771"/>
          </a:xfrm>
          <a:prstGeom prst="rect">
            <a:avLst/>
          </a:prstGeom>
        </p:spPr>
        <p:txBody>
          <a:bodyPr wrap="square">
            <a:spAutoFit/>
          </a:bodyPr>
          <a:lstStyle/>
          <a:p>
            <a:pPr algn="ctr"/>
            <a:r>
              <a:rPr lang="en-US" sz="4000" dirty="0" smtClean="0">
                <a:solidFill>
                  <a:schemeClr val="bg1"/>
                </a:solidFill>
                <a:latin typeface="Calibri Light" pitchFamily="34" charset="0"/>
              </a:rPr>
              <a:t>What’s Going on with </a:t>
            </a:r>
            <a:r>
              <a:rPr lang="en-US" sz="4000" dirty="0" smtClean="0">
                <a:solidFill>
                  <a:schemeClr val="bg1"/>
                </a:solidFill>
                <a:latin typeface="Calibri Light" pitchFamily="34" charset="0"/>
              </a:rPr>
              <a:t>our Air?</a:t>
            </a:r>
            <a:endParaRPr lang="en-US" sz="4000" dirty="0" smtClean="0">
              <a:solidFill>
                <a:schemeClr val="bg1"/>
              </a:solidFill>
              <a:latin typeface="Calibri Light" pitchFamily="34" charset="0"/>
            </a:endParaRPr>
          </a:p>
          <a:p>
            <a:pPr algn="ctr"/>
            <a:endParaRPr lang="en-US" sz="3200" dirty="0">
              <a:solidFill>
                <a:schemeClr val="bg1"/>
              </a:solidFill>
              <a:latin typeface="Calibri Light" pitchFamily="34" charset="0"/>
            </a:endParaRPr>
          </a:p>
          <a:p>
            <a:pPr algn="ctr"/>
            <a:r>
              <a:rPr lang="en-US" sz="3200" dirty="0" smtClean="0">
                <a:solidFill>
                  <a:schemeClr val="bg1"/>
                </a:solidFill>
                <a:latin typeface="Calibri Light" pitchFamily="34" charset="0"/>
              </a:rPr>
              <a:t>EPA Air Quality Station Data, Orange County</a:t>
            </a:r>
          </a:p>
        </p:txBody>
      </p:sp>
    </p:spTree>
    <p:extLst>
      <p:ext uri="{BB962C8B-B14F-4D97-AF65-F5344CB8AC3E}">
        <p14:creationId xmlns:p14="http://schemas.microsoft.com/office/powerpoint/2010/main" val="3853271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334963"/>
          </a:xfrm>
        </p:spPr>
        <p:txBody>
          <a:bodyPr>
            <a:normAutofit fontScale="90000"/>
          </a:bodyPr>
          <a:lstStyle/>
          <a:p>
            <a:r>
              <a:rPr lang="en-US" dirty="0" smtClean="0"/>
              <a:t>Time series of ozone data</a:t>
            </a:r>
            <a:endParaRPr lang="en-US" dirty="0"/>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600" y="990601"/>
            <a:ext cx="8382000" cy="519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179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91000"/>
            <a:ext cx="4114800" cy="2514600"/>
          </a:xfrm>
        </p:spPr>
        <p:txBody>
          <a:bodyPr>
            <a:normAutofit fontScale="70000" lnSpcReduction="20000"/>
          </a:bodyPr>
          <a:lstStyle/>
          <a:p>
            <a:pPr marL="0" indent="0">
              <a:buNone/>
            </a:pPr>
            <a:r>
              <a:rPr lang="en-US" dirty="0" smtClean="0"/>
              <a:t>Variables</a:t>
            </a:r>
            <a:br>
              <a:rPr lang="en-US" dirty="0" smtClean="0"/>
            </a:br>
            <a:r>
              <a:rPr lang="en-US" dirty="0" smtClean="0"/>
              <a:t>n ≡ number of sample</a:t>
            </a:r>
          </a:p>
          <a:p>
            <a:pPr marL="0" indent="0">
              <a:buNone/>
            </a:pPr>
            <a:r>
              <a:rPr lang="en-US" dirty="0" smtClean="0"/>
              <a:t>ozone mean daily ozone</a:t>
            </a:r>
          </a:p>
          <a:p>
            <a:pPr marL="0" indent="0">
              <a:buNone/>
            </a:pPr>
            <a:r>
              <a:rPr lang="en-US" dirty="0" err="1" smtClean="0"/>
              <a:t>ozone_max</a:t>
            </a:r>
            <a:endParaRPr lang="en-US" dirty="0" smtClean="0"/>
          </a:p>
          <a:p>
            <a:pPr marL="0" indent="0">
              <a:buNone/>
            </a:pPr>
            <a:r>
              <a:rPr lang="en-US" dirty="0" err="1" smtClean="0"/>
              <a:t>hour_max</a:t>
            </a:r>
            <a:endParaRPr lang="en-US" dirty="0" smtClean="0"/>
          </a:p>
          <a:p>
            <a:pPr marL="0" indent="0">
              <a:buNone/>
            </a:pPr>
            <a:r>
              <a:rPr lang="en-US" dirty="0" smtClean="0"/>
              <a:t/>
            </a:r>
            <a:br>
              <a:rPr lang="en-US" dirty="0" smtClean="0"/>
            </a:b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 y="533402"/>
            <a:ext cx="8610600" cy="317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4800600" y="4191000"/>
            <a:ext cx="4114800" cy="25146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libr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Variables</a:t>
            </a:r>
            <a:br>
              <a:rPr lang="en-US" smtClean="0"/>
            </a:br>
            <a:r>
              <a:rPr lang="en-US" smtClean="0"/>
              <a:t>n ≡ number of sample</a:t>
            </a:r>
          </a:p>
          <a:p>
            <a:pPr marL="0" indent="0">
              <a:buFont typeface="Arial" pitchFamily="34" charset="0"/>
              <a:buNone/>
            </a:pPr>
            <a:r>
              <a:rPr lang="en-US" smtClean="0"/>
              <a:t>ozone mean daily ozone</a:t>
            </a:r>
          </a:p>
          <a:p>
            <a:pPr marL="0" indent="0">
              <a:buFont typeface="Arial" pitchFamily="34" charset="0"/>
              <a:buNone/>
            </a:pPr>
            <a:r>
              <a:rPr lang="en-US" smtClean="0"/>
              <a:t>ozone_max</a:t>
            </a:r>
          </a:p>
          <a:p>
            <a:pPr marL="0" indent="0">
              <a:buFont typeface="Arial" pitchFamily="34" charset="0"/>
              <a:buNone/>
            </a:pPr>
            <a:r>
              <a:rPr lang="en-US" smtClean="0"/>
              <a:t>hour_max</a:t>
            </a:r>
          </a:p>
          <a:p>
            <a:pPr marL="0" indent="0">
              <a:buFont typeface="Arial" pitchFamily="34" charset="0"/>
              <a:buNone/>
            </a:pPr>
            <a:r>
              <a:rPr lang="en-US" smtClean="0"/>
              <a:t/>
            </a:r>
            <a:br>
              <a:rPr lang="en-US" smtClean="0"/>
            </a:br>
            <a:endParaRPr lang="en-US" dirty="0"/>
          </a:p>
        </p:txBody>
      </p:sp>
    </p:spTree>
    <p:extLst>
      <p:ext uri="{BB962C8B-B14F-4D97-AF65-F5344CB8AC3E}">
        <p14:creationId xmlns:p14="http://schemas.microsoft.com/office/powerpoint/2010/main" val="4058123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487363"/>
          </a:xfrm>
        </p:spPr>
        <p:txBody>
          <a:bodyPr>
            <a:normAutofit fontScale="90000"/>
          </a:bodyPr>
          <a:lstStyle/>
          <a:p>
            <a:r>
              <a:rPr lang="en-US" dirty="0" smtClean="0"/>
              <a:t>Simple Trend Analysis</a:t>
            </a:r>
            <a:endParaRPr lang="en-US" dirty="0"/>
          </a:p>
        </p:txBody>
      </p:sp>
      <p:sp>
        <p:nvSpPr>
          <p:cNvPr id="4" name="Content Placeholder 3"/>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066800"/>
            <a:ext cx="8843211"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66973"/>
          <a:stretch/>
        </p:blipFill>
        <p:spPr bwMode="auto">
          <a:xfrm>
            <a:off x="4114800" y="2228851"/>
            <a:ext cx="4191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0446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487363"/>
          </a:xfrm>
        </p:spPr>
        <p:txBody>
          <a:bodyPr>
            <a:normAutofit fontScale="90000"/>
          </a:bodyPr>
          <a:lstStyle/>
          <a:p>
            <a:r>
              <a:rPr lang="en-US" dirty="0" smtClean="0"/>
              <a:t>Harmonic regression</a:t>
            </a:r>
            <a:endParaRPr lang="en-US" dirty="0"/>
          </a:p>
        </p:txBody>
      </p:sp>
      <p:sp>
        <p:nvSpPr>
          <p:cNvPr id="3" name="TextBox 2"/>
          <p:cNvSpPr txBox="1"/>
          <p:nvPr/>
        </p:nvSpPr>
        <p:spPr>
          <a:xfrm>
            <a:off x="442284" y="919398"/>
            <a:ext cx="8153400" cy="400110"/>
          </a:xfrm>
          <a:prstGeom prst="rect">
            <a:avLst/>
          </a:prstGeom>
          <a:noFill/>
        </p:spPr>
        <p:txBody>
          <a:bodyPr wrap="square" rtlCol="0">
            <a:spAutoFit/>
          </a:bodyPr>
          <a:lstStyle/>
          <a:p>
            <a:r>
              <a:rPr lang="en-US" sz="2000" dirty="0" smtClean="0"/>
              <a:t>Include a periodic covariate with frequency w cycles/time and phase eta </a:t>
            </a:r>
            <a:endParaRPr lang="en-US" sz="20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794" y="1447800"/>
            <a:ext cx="4267199" cy="63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1" y="3389540"/>
            <a:ext cx="6969602" cy="498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588" y="4099349"/>
            <a:ext cx="7567609" cy="548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8094" y="5661947"/>
            <a:ext cx="2505706" cy="662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64100" y="5649247"/>
            <a:ext cx="2696206" cy="62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57200" y="2190690"/>
            <a:ext cx="8153400" cy="1015663"/>
          </a:xfrm>
          <a:prstGeom prst="rect">
            <a:avLst/>
          </a:prstGeom>
          <a:noFill/>
        </p:spPr>
        <p:txBody>
          <a:bodyPr wrap="square" rtlCol="0">
            <a:spAutoFit/>
          </a:bodyPr>
          <a:lstStyle/>
          <a:p>
            <a:r>
              <a:rPr lang="en-US" sz="2000" dirty="0" smtClean="0"/>
              <a:t>This variable is nonlinear in the parameters. </a:t>
            </a:r>
            <a:br>
              <a:rPr lang="en-US" sz="2000" dirty="0" smtClean="0"/>
            </a:br>
            <a:r>
              <a:rPr lang="en-US" sz="2000" dirty="0" smtClean="0"/>
              <a:t>Use the double-angle formula and rewrite the variable as two terms with constant coefficients:</a:t>
            </a:r>
            <a:endParaRPr lang="en-US" sz="2000" dirty="0"/>
          </a:p>
        </p:txBody>
      </p:sp>
      <p:sp>
        <p:nvSpPr>
          <p:cNvPr id="17" name="TextBox 16"/>
          <p:cNvSpPr txBox="1"/>
          <p:nvPr/>
        </p:nvSpPr>
        <p:spPr>
          <a:xfrm>
            <a:off x="416884" y="4854714"/>
            <a:ext cx="8153400" cy="707886"/>
          </a:xfrm>
          <a:prstGeom prst="rect">
            <a:avLst/>
          </a:prstGeom>
          <a:noFill/>
        </p:spPr>
        <p:txBody>
          <a:bodyPr wrap="square" rtlCol="0">
            <a:spAutoFit/>
          </a:bodyPr>
          <a:lstStyle/>
          <a:p>
            <a:r>
              <a:rPr lang="en-US" sz="2000" dirty="0" smtClean="0"/>
              <a:t>Now we can model any frequency with an arbitrary phase using two terms in  a linear regression, with</a:t>
            </a:r>
            <a:endParaRPr lang="en-US" sz="2000" dirty="0"/>
          </a:p>
        </p:txBody>
      </p:sp>
    </p:spTree>
    <p:extLst>
      <p:ext uri="{BB962C8B-B14F-4D97-AF65-F5344CB8AC3E}">
        <p14:creationId xmlns:p14="http://schemas.microsoft.com/office/powerpoint/2010/main" val="2537350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487363"/>
          </a:xfrm>
        </p:spPr>
        <p:txBody>
          <a:bodyPr>
            <a:normAutofit fontScale="90000"/>
          </a:bodyPr>
          <a:lstStyle/>
          <a:p>
            <a:r>
              <a:rPr lang="en-US" dirty="0" smtClean="0"/>
              <a:t>Harmonic regression</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8839200" cy="5044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66973"/>
          <a:stretch/>
        </p:blipFill>
        <p:spPr bwMode="auto">
          <a:xfrm>
            <a:off x="4419600" y="2133600"/>
            <a:ext cx="4191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46902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Look for evidence of a seasonal cycle in other variables in the Orange Country ozone data</a:t>
            </a:r>
          </a:p>
          <a:p>
            <a:endParaRPr lang="en-US" dirty="0"/>
          </a:p>
          <a:p>
            <a:r>
              <a:rPr lang="en-US" dirty="0" smtClean="0"/>
              <a:t>Try defining  shorter and longer frequencies and fit those variables to the ozone data</a:t>
            </a:r>
          </a:p>
          <a:p>
            <a:pPr marL="0" indent="0">
              <a:buNone/>
            </a:pPr>
            <a:endParaRPr lang="en-US" dirty="0"/>
          </a:p>
        </p:txBody>
      </p:sp>
    </p:spTree>
    <p:extLst>
      <p:ext uri="{BB962C8B-B14F-4D97-AF65-F5344CB8AC3E}">
        <p14:creationId xmlns:p14="http://schemas.microsoft.com/office/powerpoint/2010/main" val="3040953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Requirements</a:t>
            </a:r>
            <a:endParaRPr lang="en-US" dirty="0"/>
          </a:p>
        </p:txBody>
      </p:sp>
      <p:sp>
        <p:nvSpPr>
          <p:cNvPr id="3" name="Content Placeholder 2"/>
          <p:cNvSpPr>
            <a:spLocks noGrp="1"/>
          </p:cNvSpPr>
          <p:nvPr>
            <p:ph idx="1"/>
          </p:nvPr>
        </p:nvSpPr>
        <p:spPr/>
        <p:txBody>
          <a:bodyPr/>
          <a:lstStyle/>
          <a:p>
            <a:r>
              <a:rPr lang="en-US" dirty="0" smtClean="0"/>
              <a:t>Python</a:t>
            </a:r>
          </a:p>
          <a:p>
            <a:pPr lvl="1"/>
            <a:r>
              <a:rPr lang="en-US" dirty="0" smtClean="0"/>
              <a:t>The main packages used in the workshop (e.g. </a:t>
            </a:r>
            <a:r>
              <a:rPr lang="en-US" dirty="0" err="1" smtClean="0"/>
              <a:t>Numpy</a:t>
            </a:r>
            <a:r>
              <a:rPr lang="en-US" dirty="0" smtClean="0"/>
              <a:t>, </a:t>
            </a:r>
            <a:r>
              <a:rPr lang="en-US" dirty="0" err="1" smtClean="0"/>
              <a:t>Scipy</a:t>
            </a:r>
            <a:r>
              <a:rPr lang="en-US" dirty="0" smtClean="0"/>
              <a:t>, </a:t>
            </a:r>
            <a:r>
              <a:rPr lang="en-US" dirty="0" err="1" smtClean="0"/>
              <a:t>Matplotlib</a:t>
            </a:r>
            <a:r>
              <a:rPr lang="en-US" dirty="0" smtClean="0"/>
              <a:t>, Pandas) come pre-installed with your </a:t>
            </a:r>
            <a:r>
              <a:rPr lang="en-US" dirty="0" err="1" smtClean="0"/>
              <a:t>Conda</a:t>
            </a:r>
            <a:r>
              <a:rPr lang="en-US" dirty="0" smtClean="0"/>
              <a:t> installation. However, you also need to install </a:t>
            </a:r>
            <a:r>
              <a:rPr lang="en-US" dirty="0" err="1" smtClean="0"/>
              <a:t>statsmodels</a:t>
            </a:r>
            <a:r>
              <a:rPr lang="en-US" dirty="0"/>
              <a:t> </a:t>
            </a:r>
            <a:r>
              <a:rPr lang="en-US" dirty="0" smtClean="0"/>
              <a:t>by using the </a:t>
            </a:r>
            <a:r>
              <a:rPr lang="en-US" dirty="0" err="1" smtClean="0"/>
              <a:t>conda</a:t>
            </a:r>
            <a:r>
              <a:rPr lang="en-US" dirty="0" smtClean="0"/>
              <a:t> install command in terminal:</a:t>
            </a:r>
          </a:p>
          <a:p>
            <a:pPr marL="457200" lvl="1" indent="0">
              <a:buNone/>
            </a:pPr>
            <a:r>
              <a:rPr lang="en-US" dirty="0" smtClean="0">
                <a:solidFill>
                  <a:schemeClr val="accent6">
                    <a:lumMod val="75000"/>
                  </a:schemeClr>
                </a:solidFill>
              </a:rPr>
              <a:t>	</a:t>
            </a:r>
            <a:r>
              <a:rPr lang="en-US" dirty="0" err="1">
                <a:solidFill>
                  <a:schemeClr val="accent6">
                    <a:lumMod val="75000"/>
                  </a:schemeClr>
                </a:solidFill>
              </a:rPr>
              <a:t>c</a:t>
            </a:r>
            <a:r>
              <a:rPr lang="en-US" dirty="0" err="1" smtClean="0">
                <a:solidFill>
                  <a:schemeClr val="accent6">
                    <a:lumMod val="75000"/>
                  </a:schemeClr>
                </a:solidFill>
              </a:rPr>
              <a:t>onda</a:t>
            </a:r>
            <a:r>
              <a:rPr lang="en-US" dirty="0" smtClean="0">
                <a:solidFill>
                  <a:schemeClr val="accent6">
                    <a:lumMod val="75000"/>
                  </a:schemeClr>
                </a:solidFill>
              </a:rPr>
              <a:t> install </a:t>
            </a:r>
            <a:r>
              <a:rPr lang="en-US" dirty="0" err="1" smtClean="0">
                <a:solidFill>
                  <a:schemeClr val="accent6">
                    <a:lumMod val="75000"/>
                  </a:schemeClr>
                </a:solidFill>
              </a:rPr>
              <a:t>statsmodels</a:t>
            </a:r>
            <a:endParaRPr lang="en-US" dirty="0" smtClean="0">
              <a:solidFill>
                <a:schemeClr val="accent6">
                  <a:lumMod val="75000"/>
                </a:schemeClr>
              </a:solidFill>
            </a:endParaRPr>
          </a:p>
          <a:p>
            <a:endParaRPr lang="en-US" dirty="0" smtClean="0"/>
          </a:p>
          <a:p>
            <a:r>
              <a:rPr lang="en-US" dirty="0" smtClean="0"/>
              <a:t>R</a:t>
            </a:r>
          </a:p>
        </p:txBody>
      </p:sp>
    </p:spTree>
    <p:extLst>
      <p:ext uri="{BB962C8B-B14F-4D97-AF65-F5344CB8AC3E}">
        <p14:creationId xmlns:p14="http://schemas.microsoft.com/office/powerpoint/2010/main" val="1817475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50838"/>
            <a:ext cx="8534400" cy="258762"/>
          </a:xfrm>
        </p:spPr>
        <p:txBody>
          <a:bodyPr>
            <a:noAutofit/>
          </a:bodyPr>
          <a:lstStyle/>
          <a:p>
            <a:r>
              <a:rPr lang="en-US" sz="3200" dirty="0" smtClean="0"/>
              <a:t>An aside: Aliasing</a:t>
            </a:r>
            <a:endParaRPr lang="en-US" sz="3200" dirty="0"/>
          </a:p>
        </p:txBody>
      </p:sp>
      <p:sp>
        <p:nvSpPr>
          <p:cNvPr id="3" name="Content Placeholder 2"/>
          <p:cNvSpPr>
            <a:spLocks noGrp="1"/>
          </p:cNvSpPr>
          <p:nvPr>
            <p:ph idx="1"/>
          </p:nvPr>
        </p:nvSpPr>
        <p:spPr>
          <a:xfrm>
            <a:off x="146050" y="5129791"/>
            <a:ext cx="8997950" cy="1219200"/>
          </a:xfrm>
        </p:spPr>
        <p:txBody>
          <a:bodyPr>
            <a:noAutofit/>
          </a:bodyPr>
          <a:lstStyle/>
          <a:p>
            <a:pPr marL="0" indent="0">
              <a:buNone/>
            </a:pPr>
            <a:r>
              <a:rPr lang="en-US" sz="2500" dirty="0" smtClean="0"/>
              <a:t>The highest resolvable frequency is that at which observations are resolved. </a:t>
            </a:r>
            <a:br>
              <a:rPr lang="en-US" sz="2500" dirty="0" smtClean="0"/>
            </a:br>
            <a:r>
              <a:rPr lang="en-US" sz="2500" dirty="0" smtClean="0"/>
              <a:t>Sampling design can maximize information at particular frequencies</a:t>
            </a:r>
            <a:endParaRPr lang="en-US" sz="2500" dirty="0"/>
          </a:p>
        </p:txBody>
      </p:sp>
      <p:pic>
        <p:nvPicPr>
          <p:cNvPr id="7170" name="Picture 2" descr="http://digitalsoundandmusic.com/wp-content/uploads/2014/05/Figure-5.36-1320-kHz-wave-sampled-at-1000-kHz.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34" t="6002" r="8333" b="5726"/>
          <a:stretch/>
        </p:blipFill>
        <p:spPr bwMode="auto">
          <a:xfrm>
            <a:off x="1371600" y="838201"/>
            <a:ext cx="6261100" cy="429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032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1"/>
          </a:xfrm>
        </p:spPr>
        <p:txBody>
          <a:bodyPr>
            <a:normAutofit fontScale="90000"/>
          </a:bodyPr>
          <a:lstStyle/>
          <a:p>
            <a:r>
              <a:rPr lang="en-US" dirty="0" smtClean="0"/>
              <a:t>An Aside: The Power Spectrum</a:t>
            </a:r>
            <a:endParaRPr lang="en-US" dirty="0"/>
          </a:p>
        </p:txBody>
      </p:sp>
      <p:sp>
        <p:nvSpPr>
          <p:cNvPr id="3" name="Content Placeholder 2"/>
          <p:cNvSpPr>
            <a:spLocks noGrp="1"/>
          </p:cNvSpPr>
          <p:nvPr>
            <p:ph idx="1"/>
          </p:nvPr>
        </p:nvSpPr>
        <p:spPr>
          <a:xfrm>
            <a:off x="381000" y="5181600"/>
            <a:ext cx="8305800" cy="1524000"/>
          </a:xfrm>
        </p:spPr>
        <p:txBody>
          <a:bodyPr>
            <a:noAutofit/>
          </a:bodyPr>
          <a:lstStyle/>
          <a:p>
            <a:pPr marL="0" indent="0">
              <a:buNone/>
            </a:pPr>
            <a:r>
              <a:rPr lang="en-US" sz="2400" dirty="0" smtClean="0"/>
              <a:t>Statistically interpreted as the proportion of variance accounted for by each frequency</a:t>
            </a:r>
            <a:br>
              <a:rPr lang="en-US" sz="2400" dirty="0" smtClean="0"/>
            </a:br>
            <a:r>
              <a:rPr lang="en-US" sz="2400" dirty="0" smtClean="0"/>
              <a:t>‘Fourier analysis’ is a rich area of highly relevant area applied mathematics not dealt with here… </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923" y="914400"/>
            <a:ext cx="6407877"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66973"/>
          <a:stretch/>
        </p:blipFill>
        <p:spPr bwMode="auto">
          <a:xfrm>
            <a:off x="4907823" y="1066800"/>
            <a:ext cx="223520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1448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411163"/>
          </a:xfrm>
        </p:spPr>
        <p:txBody>
          <a:bodyPr>
            <a:normAutofit fontScale="90000"/>
          </a:bodyPr>
          <a:lstStyle/>
          <a:p>
            <a:r>
              <a:rPr lang="en-US" dirty="0" smtClean="0"/>
              <a:t>Time Series Decomposition</a:t>
            </a:r>
            <a:endParaRPr lang="en-US" dirty="0"/>
          </a:p>
        </p:txBody>
      </p:sp>
      <p:pic>
        <p:nvPicPr>
          <p:cNvPr id="143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3093"/>
          <a:stretch/>
        </p:blipFill>
        <p:spPr bwMode="auto">
          <a:xfrm>
            <a:off x="1600200" y="3686682"/>
            <a:ext cx="5410200" cy="2993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8013"/>
          <a:stretch/>
        </p:blipFill>
        <p:spPr bwMode="auto">
          <a:xfrm>
            <a:off x="629671" y="685800"/>
            <a:ext cx="7351258" cy="300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9892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Decompose other variables into their harmonic, trend, and noise components</a:t>
            </a:r>
          </a:p>
          <a:p>
            <a:endParaRPr lang="en-US" dirty="0"/>
          </a:p>
          <a:p>
            <a:r>
              <a:rPr lang="en-US" dirty="0" smtClean="0"/>
              <a:t>Do any variables have a significant trend after correcting for seasonality and autocorrelation? </a:t>
            </a:r>
            <a:endParaRPr lang="en-US" dirty="0"/>
          </a:p>
        </p:txBody>
      </p:sp>
    </p:spTree>
    <p:extLst>
      <p:ext uri="{BB962C8B-B14F-4D97-AF65-F5344CB8AC3E}">
        <p14:creationId xmlns:p14="http://schemas.microsoft.com/office/powerpoint/2010/main" val="1318998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39763"/>
          </a:xfrm>
        </p:spPr>
        <p:txBody>
          <a:bodyPr>
            <a:normAutofit fontScale="90000"/>
          </a:bodyPr>
          <a:lstStyle/>
          <a:p>
            <a:r>
              <a:rPr lang="en-US" dirty="0" smtClean="0"/>
              <a:t>Time series regression</a:t>
            </a:r>
            <a:endParaRPr lang="en-US" dirty="0"/>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8566774"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042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39763"/>
          </a:xfrm>
        </p:spPr>
        <p:txBody>
          <a:bodyPr>
            <a:normAutofit fontScale="90000"/>
          </a:bodyPr>
          <a:lstStyle/>
          <a:p>
            <a:r>
              <a:rPr lang="en-US" dirty="0" smtClean="0"/>
              <a:t>Time series regression</a:t>
            </a:r>
            <a:endParaRPr lang="en-US" dirty="0"/>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382000" cy="561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388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58763"/>
          </a:xfrm>
        </p:spPr>
        <p:txBody>
          <a:bodyPr>
            <a:normAutofit fontScale="90000"/>
          </a:bodyPr>
          <a:lstStyle/>
          <a:p>
            <a:r>
              <a:rPr lang="en-US" dirty="0" smtClean="0"/>
              <a:t>Simple Model Selection</a:t>
            </a:r>
            <a:endParaRPr lang="en-US" dirty="0"/>
          </a:p>
        </p:txBody>
      </p:sp>
      <p:sp>
        <p:nvSpPr>
          <p:cNvPr id="3" name="Content Placeholder 2"/>
          <p:cNvSpPr>
            <a:spLocks noGrp="1"/>
          </p:cNvSpPr>
          <p:nvPr>
            <p:ph idx="1"/>
          </p:nvPr>
        </p:nvSpPr>
        <p:spPr>
          <a:xfrm>
            <a:off x="402818" y="4800600"/>
            <a:ext cx="8741181" cy="1981200"/>
          </a:xfrm>
        </p:spPr>
        <p:txBody>
          <a:bodyPr>
            <a:normAutofit fontScale="92500" lnSpcReduction="10000"/>
          </a:bodyPr>
          <a:lstStyle/>
          <a:p>
            <a:pPr marL="0" indent="0">
              <a:buNone/>
            </a:pPr>
            <a:r>
              <a:rPr lang="en-US" dirty="0" smtClean="0"/>
              <a:t>The ‘best’ model is the one that minimizes the criterion</a:t>
            </a:r>
          </a:p>
          <a:p>
            <a:pPr marL="0" indent="0">
              <a:buNone/>
            </a:pPr>
            <a:r>
              <a:rPr lang="en-US" dirty="0" smtClean="0"/>
              <a:t>R and Python readily provide these quantities</a:t>
            </a:r>
          </a:p>
          <a:p>
            <a:pPr marL="0" indent="0">
              <a:buNone/>
            </a:pPr>
            <a:r>
              <a:rPr lang="en-US" dirty="0" smtClean="0"/>
              <a:t>More interpretable than </a:t>
            </a:r>
            <a:r>
              <a:rPr lang="en-US" dirty="0" err="1" smtClean="0"/>
              <a:t>p.values</a:t>
            </a:r>
            <a:r>
              <a:rPr lang="en-US" dirty="0" smtClean="0"/>
              <a:t>, but still no replacement for good judgment</a:t>
            </a:r>
          </a:p>
          <a:p>
            <a:pPr marL="0" indent="0">
              <a:buNone/>
            </a:pPr>
            <a:endParaRPr lang="en-US" dirty="0"/>
          </a:p>
        </p:txBody>
      </p:sp>
      <p:pic>
        <p:nvPicPr>
          <p:cNvPr id="615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920" y="1143000"/>
            <a:ext cx="8169679" cy="90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304" y="2206110"/>
            <a:ext cx="2895600" cy="52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053" y="3033003"/>
            <a:ext cx="5387772" cy="472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632" y="3924300"/>
            <a:ext cx="4900613" cy="465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3883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191000"/>
            <a:ext cx="8509188" cy="2286000"/>
          </a:xfrm>
        </p:spPr>
        <p:txBody>
          <a:bodyPr>
            <a:normAutofit fontScale="92500"/>
          </a:bodyPr>
          <a:lstStyle/>
          <a:p>
            <a:pPr marL="0" indent="0">
              <a:buNone/>
            </a:pPr>
            <a:r>
              <a:rPr lang="en-US" dirty="0" smtClean="0"/>
              <a:t>R2 always increases with the number of parameters</a:t>
            </a:r>
          </a:p>
          <a:p>
            <a:pPr marL="0" indent="0">
              <a:buNone/>
            </a:pPr>
            <a:r>
              <a:rPr lang="en-US" dirty="0" smtClean="0"/>
              <a:t/>
            </a:r>
            <a:br>
              <a:rPr lang="en-US" dirty="0" smtClean="0"/>
            </a:br>
            <a:r>
              <a:rPr lang="en-US" dirty="0" smtClean="0"/>
              <a:t>BIC penalizes more parameters and can be used to select the ‘best’ model</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50918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274637"/>
            <a:ext cx="8229600" cy="258763"/>
          </a:xfrm>
        </p:spPr>
        <p:txBody>
          <a:bodyPr>
            <a:normAutofit fontScale="90000"/>
          </a:bodyPr>
          <a:lstStyle/>
          <a:p>
            <a:r>
              <a:rPr lang="en-US" dirty="0" smtClean="0"/>
              <a:t>Simple Model Selection</a:t>
            </a:r>
            <a:endParaRPr lang="en-US" dirty="0"/>
          </a:p>
        </p:txBody>
      </p:sp>
    </p:spTree>
    <p:extLst>
      <p:ext uri="{BB962C8B-B14F-4D97-AF65-F5344CB8AC3E}">
        <p14:creationId xmlns:p14="http://schemas.microsoft.com/office/powerpoint/2010/main" val="2977100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Try to find the single best predictor of mean daily ozone concentration, after correcting for seasonality and autocorrelation</a:t>
            </a:r>
          </a:p>
          <a:p>
            <a:endParaRPr lang="en-US" dirty="0"/>
          </a:p>
          <a:p>
            <a:r>
              <a:rPr lang="en-US" dirty="0" smtClean="0"/>
              <a:t>Fit multiple regressions and try to find the best model in terms of BIC</a:t>
            </a:r>
            <a:endParaRPr lang="en-US" dirty="0"/>
          </a:p>
        </p:txBody>
      </p:sp>
    </p:spTree>
    <p:extLst>
      <p:ext uri="{BB962C8B-B14F-4D97-AF65-F5344CB8AC3E}">
        <p14:creationId xmlns:p14="http://schemas.microsoft.com/office/powerpoint/2010/main" val="2467680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143000"/>
          </a:xfrm>
        </p:spPr>
        <p:txBody>
          <a:bodyPr>
            <a:normAutofit/>
          </a:bodyPr>
          <a:lstStyle/>
          <a:p>
            <a:r>
              <a:rPr lang="en-US" sz="6000" dirty="0" smtClean="0"/>
              <a:t>LUNCH</a:t>
            </a:r>
            <a:endParaRPr lang="en-US" sz="6000" dirty="0"/>
          </a:p>
        </p:txBody>
      </p:sp>
    </p:spTree>
    <p:extLst>
      <p:ext uri="{BB962C8B-B14F-4D97-AF65-F5344CB8AC3E}">
        <p14:creationId xmlns:p14="http://schemas.microsoft.com/office/powerpoint/2010/main" val="336089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2665" y="321178"/>
            <a:ext cx="5380685"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486" y="4083607"/>
            <a:ext cx="3996404" cy="139874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486" y="2137963"/>
            <a:ext cx="3996404" cy="905851"/>
          </a:xfrm>
          <a:prstGeom prst="rect">
            <a:avLst/>
          </a:prstGeom>
        </p:spPr>
      </p:pic>
      <p:sp>
        <p:nvSpPr>
          <p:cNvPr id="2" name="Title 1"/>
          <p:cNvSpPr>
            <a:spLocks noGrp="1"/>
          </p:cNvSpPr>
          <p:nvPr>
            <p:ph type="title"/>
          </p:nvPr>
        </p:nvSpPr>
        <p:spPr>
          <a:xfrm>
            <a:off x="616137" y="640266"/>
            <a:ext cx="4653738" cy="1344975"/>
          </a:xfrm>
        </p:spPr>
        <p:txBody>
          <a:bodyPr>
            <a:normAutofit/>
          </a:bodyPr>
          <a:lstStyle/>
          <a:p>
            <a:r>
              <a:rPr lang="en-US" sz="4000"/>
              <a:t>How to use Jupyter Notebooks</a:t>
            </a:r>
          </a:p>
        </p:txBody>
      </p:sp>
      <p:sp>
        <p:nvSpPr>
          <p:cNvPr id="3" name="Content Placeholder 2"/>
          <p:cNvSpPr>
            <a:spLocks noGrp="1"/>
          </p:cNvSpPr>
          <p:nvPr>
            <p:ph idx="1"/>
          </p:nvPr>
        </p:nvSpPr>
        <p:spPr>
          <a:xfrm>
            <a:off x="616139" y="2121764"/>
            <a:ext cx="4344349" cy="3626917"/>
          </a:xfrm>
        </p:spPr>
        <p:txBody>
          <a:bodyPr>
            <a:normAutofit fontScale="85000" lnSpcReduction="20000"/>
          </a:bodyPr>
          <a:lstStyle/>
          <a:p>
            <a:r>
              <a:rPr lang="en-US" dirty="0"/>
              <a:t>Everything goes inside ‘cells’. Create a cell:</a:t>
            </a:r>
          </a:p>
          <a:p>
            <a:endParaRPr lang="en-US" dirty="0"/>
          </a:p>
          <a:p>
            <a:endParaRPr lang="en-US" dirty="0"/>
          </a:p>
          <a:p>
            <a:r>
              <a:rPr lang="en-US" dirty="0"/>
              <a:t>Determine cell type: </a:t>
            </a:r>
            <a:endParaRPr lang="en-US" dirty="0" smtClean="0"/>
          </a:p>
          <a:p>
            <a:pPr lvl="1"/>
            <a:r>
              <a:rPr lang="en-US" dirty="0" smtClean="0"/>
              <a:t>Markdown </a:t>
            </a:r>
            <a:r>
              <a:rPr lang="en-US" dirty="0"/>
              <a:t>for text, headers, equations; </a:t>
            </a:r>
            <a:endParaRPr lang="en-US" dirty="0" smtClean="0"/>
          </a:p>
          <a:p>
            <a:pPr lvl="1"/>
            <a:r>
              <a:rPr lang="en-US" dirty="0" smtClean="0"/>
              <a:t>Code </a:t>
            </a:r>
            <a:r>
              <a:rPr lang="en-US" dirty="0"/>
              <a:t>for Python or R code that needs </a:t>
            </a:r>
            <a:r>
              <a:rPr lang="en-US" dirty="0" smtClean="0"/>
              <a:t>to </a:t>
            </a:r>
            <a:r>
              <a:rPr lang="en-US" dirty="0"/>
              <a:t>be run (i.e. produces output).</a:t>
            </a:r>
          </a:p>
        </p:txBody>
      </p:sp>
    </p:spTree>
    <p:extLst>
      <p:ext uri="{BB962C8B-B14F-4D97-AF65-F5344CB8AC3E}">
        <p14:creationId xmlns:p14="http://schemas.microsoft.com/office/powerpoint/2010/main" val="1458802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oregon climate"/>
          <p:cNvPicPr>
            <a:picLocks noChangeAspect="1" noChangeArrowheads="1"/>
          </p:cNvPicPr>
          <p:nvPr/>
        </p:nvPicPr>
        <p:blipFill rotWithShape="1">
          <a:blip r:embed="rId2">
            <a:extLst>
              <a:ext uri="{28A0092B-C50C-407E-A947-70E740481C1C}">
                <a14:useLocalDpi xmlns:a14="http://schemas.microsoft.com/office/drawing/2010/main" val="0"/>
              </a:ext>
            </a:extLst>
          </a:blip>
          <a:srcRect l="2558" t="20035" r="72478" b="49486"/>
          <a:stretch/>
        </p:blipFill>
        <p:spPr bwMode="auto">
          <a:xfrm>
            <a:off x="7924800" y="543056"/>
            <a:ext cx="1135758" cy="8285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0" y="0"/>
            <a:ext cx="8229600" cy="1143000"/>
          </a:xfrm>
        </p:spPr>
        <p:txBody>
          <a:bodyPr>
            <a:normAutofit fontScale="90000"/>
          </a:bodyPr>
          <a:lstStyle/>
          <a:p>
            <a:r>
              <a:rPr lang="en-US" dirty="0" smtClean="0"/>
              <a:t>What Generates the Pattern? </a:t>
            </a:r>
            <a:br>
              <a:rPr lang="en-US" dirty="0" smtClean="0"/>
            </a:br>
            <a:r>
              <a:rPr lang="en-US" sz="2700" dirty="0" smtClean="0"/>
              <a:t>Direct generalization of time: </a:t>
            </a:r>
            <a:r>
              <a:rPr lang="en-US" sz="2700" i="1" dirty="0" smtClean="0"/>
              <a:t>correlation as a function of lag</a:t>
            </a:r>
            <a:endParaRPr lang="en-US" sz="3600" i="1" dirty="0"/>
          </a:p>
        </p:txBody>
      </p:sp>
      <p:sp>
        <p:nvSpPr>
          <p:cNvPr id="3" name="Content Placeholder 2"/>
          <p:cNvSpPr>
            <a:spLocks noGrp="1"/>
          </p:cNvSpPr>
          <p:nvPr>
            <p:ph idx="1"/>
          </p:nvPr>
        </p:nvSpPr>
        <p:spPr>
          <a:xfrm>
            <a:off x="5334000" y="3581400"/>
            <a:ext cx="3810000" cy="3200400"/>
          </a:xfrm>
        </p:spPr>
        <p:txBody>
          <a:bodyPr>
            <a:noAutofit/>
          </a:bodyPr>
          <a:lstStyle/>
          <a:p>
            <a:pPr marL="0" indent="0">
              <a:buNone/>
            </a:pPr>
            <a:r>
              <a:rPr lang="en-US" sz="2600" dirty="0" smtClean="0"/>
              <a:t>In space, this pervasive phenomena generates pattern </a:t>
            </a:r>
          </a:p>
          <a:p>
            <a:pPr marL="0" indent="0">
              <a:buNone/>
            </a:pPr>
            <a:r>
              <a:rPr lang="en-US" sz="2600" dirty="0" smtClean="0"/>
              <a:t>This simple fact has broad implications that can play tricks on our ideas about science!</a:t>
            </a:r>
            <a:endParaRPr lang="en-US" sz="2600" dirty="0"/>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402" y="1399187"/>
            <a:ext cx="4991893" cy="490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Image result for oregon climate"/>
          <p:cNvPicPr>
            <a:picLocks noChangeAspect="1" noChangeArrowheads="1"/>
          </p:cNvPicPr>
          <p:nvPr/>
        </p:nvPicPr>
        <p:blipFill rotWithShape="1">
          <a:blip r:embed="rId2">
            <a:extLst>
              <a:ext uri="{28A0092B-C50C-407E-A947-70E740481C1C}">
                <a14:useLocalDpi xmlns:a14="http://schemas.microsoft.com/office/drawing/2010/main" val="0"/>
              </a:ext>
            </a:extLst>
          </a:blip>
          <a:srcRect l="29364" t="3938" r="1637" b="8390"/>
          <a:stretch/>
        </p:blipFill>
        <p:spPr bwMode="auto">
          <a:xfrm>
            <a:off x="5562600" y="1143002"/>
            <a:ext cx="3124200" cy="237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87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7"/>
            <a:ext cx="8229600" cy="411163"/>
          </a:xfrm>
        </p:spPr>
        <p:txBody>
          <a:bodyPr>
            <a:normAutofit fontScale="90000"/>
          </a:bodyPr>
          <a:lstStyle/>
          <a:p>
            <a:r>
              <a:rPr lang="en-US" dirty="0" smtClean="0"/>
              <a:t>Autocorrelation functions</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205346" y="4051300"/>
            <a:ext cx="6248400" cy="2598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Image result for oregon climate"/>
          <p:cNvPicPr>
            <a:picLocks noChangeAspect="1" noChangeArrowheads="1"/>
          </p:cNvPicPr>
          <p:nvPr/>
        </p:nvPicPr>
        <p:blipFill rotWithShape="1">
          <a:blip r:embed="rId3">
            <a:extLst>
              <a:ext uri="{28A0092B-C50C-407E-A947-70E740481C1C}">
                <a14:useLocalDpi xmlns:a14="http://schemas.microsoft.com/office/drawing/2010/main" val="0"/>
              </a:ext>
            </a:extLst>
          </a:blip>
          <a:srcRect l="29364" t="3938" r="1637" b="8390"/>
          <a:stretch/>
        </p:blipFill>
        <p:spPr bwMode="auto">
          <a:xfrm>
            <a:off x="2917398" y="838202"/>
            <a:ext cx="4093002" cy="3107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oregon climate"/>
          <p:cNvPicPr>
            <a:picLocks noChangeAspect="1" noChangeArrowheads="1"/>
          </p:cNvPicPr>
          <p:nvPr/>
        </p:nvPicPr>
        <p:blipFill rotWithShape="1">
          <a:blip r:embed="rId3">
            <a:extLst>
              <a:ext uri="{28A0092B-C50C-407E-A947-70E740481C1C}">
                <a14:useLocalDpi xmlns:a14="http://schemas.microsoft.com/office/drawing/2010/main" val="0"/>
              </a:ext>
            </a:extLst>
          </a:blip>
          <a:srcRect l="2558" t="20035" r="72478" b="49486"/>
          <a:stretch/>
        </p:blipFill>
        <p:spPr bwMode="auto">
          <a:xfrm>
            <a:off x="1600200" y="838201"/>
            <a:ext cx="1462356" cy="106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7812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11163"/>
          </a:xfrm>
        </p:spPr>
        <p:txBody>
          <a:bodyPr>
            <a:normAutofit fontScale="90000"/>
          </a:bodyPr>
          <a:lstStyle/>
          <a:p>
            <a:r>
              <a:rPr lang="en-US" dirty="0" smtClean="0"/>
              <a:t>Simulate spatially autocorrelated data</a:t>
            </a:r>
            <a:endParaRPr lang="en-US" dirty="0"/>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614" y="1138337"/>
            <a:ext cx="8836742" cy="472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85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11163"/>
          </a:xfrm>
        </p:spPr>
        <p:txBody>
          <a:bodyPr>
            <a:normAutofit fontScale="90000"/>
          </a:bodyPr>
          <a:lstStyle/>
          <a:p>
            <a:r>
              <a:rPr lang="en-US" dirty="0" smtClean="0"/>
              <a:t>Simulate spatially autocorrelated data</a:t>
            </a:r>
            <a:endParaRPr lang="en-US" dirty="0"/>
          </a:p>
        </p:txBody>
      </p:sp>
      <p:sp>
        <p:nvSpPr>
          <p:cNvPr id="3" name="Content Placeholder 2"/>
          <p:cNvSpPr>
            <a:spLocks noGrp="1"/>
          </p:cNvSpPr>
          <p:nvPr>
            <p:ph idx="1"/>
          </p:nvPr>
        </p:nvSpPr>
        <p:spPr>
          <a:xfrm>
            <a:off x="474723" y="5029200"/>
            <a:ext cx="8229600" cy="1397003"/>
          </a:xfrm>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249" y="990601"/>
            <a:ext cx="8956553" cy="373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892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Try generating spatial patterns with different </a:t>
            </a:r>
            <a:r>
              <a:rPr lang="en-US" dirty="0" err="1" smtClean="0"/>
              <a:t>decorrelation</a:t>
            </a:r>
            <a:r>
              <a:rPr lang="en-US" dirty="0" smtClean="0"/>
              <a:t> parameters and look at the resulting patterns</a:t>
            </a:r>
            <a:endParaRPr lang="en-US" dirty="0"/>
          </a:p>
        </p:txBody>
      </p:sp>
    </p:spTree>
    <p:extLst>
      <p:ext uri="{BB962C8B-B14F-4D97-AF65-F5344CB8AC3E}">
        <p14:creationId xmlns:p14="http://schemas.microsoft.com/office/powerpoint/2010/main" val="3952433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https://upload.wikimedia.org/wikipedia/commons/c/c7/Alvord_Desert_Sep_2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371600" y="5105400"/>
            <a:ext cx="65532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Calibri Light" pitchFamily="34" charset="0"/>
                <a:ea typeface="+mj-ea"/>
                <a:cs typeface="+mj-cs"/>
              </a:defRPr>
            </a:lvl1pPr>
          </a:lstStyle>
          <a:p>
            <a:r>
              <a:rPr lang="en-US" sz="4000" dirty="0" smtClean="0">
                <a:solidFill>
                  <a:schemeClr val="bg1"/>
                </a:solidFill>
              </a:rPr>
              <a:t>Temperature and Precipitation </a:t>
            </a:r>
          </a:p>
          <a:p>
            <a:r>
              <a:rPr lang="en-US" sz="4000" i="1" dirty="0" smtClean="0">
                <a:solidFill>
                  <a:schemeClr val="bg1"/>
                </a:solidFill>
              </a:rPr>
              <a:t>Climatology </a:t>
            </a:r>
            <a:r>
              <a:rPr lang="en-US" sz="4000" dirty="0" smtClean="0">
                <a:solidFill>
                  <a:schemeClr val="bg1"/>
                </a:solidFill>
              </a:rPr>
              <a:t>of Oregon</a:t>
            </a:r>
          </a:p>
        </p:txBody>
      </p:sp>
    </p:spTree>
    <p:extLst>
      <p:ext uri="{BB962C8B-B14F-4D97-AF65-F5344CB8AC3E}">
        <p14:creationId xmlns:p14="http://schemas.microsoft.com/office/powerpoint/2010/main" val="683339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63561"/>
          </a:xfrm>
        </p:spPr>
        <p:txBody>
          <a:bodyPr>
            <a:normAutofit fontScale="90000"/>
          </a:bodyPr>
          <a:lstStyle/>
          <a:p>
            <a:r>
              <a:rPr lang="en-US" dirty="0" smtClean="0"/>
              <a:t>Spatial Interpolation</a:t>
            </a:r>
            <a:endParaRPr lang="en-US" dirty="0"/>
          </a:p>
        </p:txBody>
      </p:sp>
      <p:sp>
        <p:nvSpPr>
          <p:cNvPr id="3" name="Content Placeholder 2"/>
          <p:cNvSpPr>
            <a:spLocks noGrp="1"/>
          </p:cNvSpPr>
          <p:nvPr>
            <p:ph idx="1"/>
          </p:nvPr>
        </p:nvSpPr>
        <p:spPr>
          <a:xfrm>
            <a:off x="457200" y="3962401"/>
            <a:ext cx="8458200" cy="2590799"/>
          </a:xfrm>
        </p:spPr>
        <p:txBody>
          <a:bodyPr/>
          <a:lstStyle/>
          <a:p>
            <a:pPr marL="0" indent="0">
              <a:buNone/>
            </a:pPr>
            <a:r>
              <a:rPr lang="en-US" dirty="0" smtClean="0"/>
              <a:t>We often want to ‘fill in’ values where data are not observed</a:t>
            </a:r>
          </a:p>
          <a:p>
            <a:pPr marL="0" indent="0">
              <a:buNone/>
            </a:pPr>
            <a:r>
              <a:rPr lang="en-US" dirty="0" smtClean="0"/>
              <a:t>Many techniques of varying complexity</a:t>
            </a:r>
          </a:p>
          <a:p>
            <a:pPr marL="0" indent="0">
              <a:buNone/>
            </a:pPr>
            <a:r>
              <a:rPr lang="en-US" dirty="0" smtClean="0"/>
              <a:t>‘</a:t>
            </a:r>
            <a:r>
              <a:rPr lang="en-US" dirty="0" err="1" smtClean="0"/>
              <a:t>Kriging</a:t>
            </a:r>
            <a:r>
              <a:rPr lang="en-US" dirty="0" smtClean="0"/>
              <a:t>’ is a type of regression model</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447801"/>
            <a:ext cx="8382000" cy="231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751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interpolation</a:t>
            </a:r>
            <a:endParaRPr lang="en-US" dirty="0"/>
          </a:p>
        </p:txBody>
      </p:sp>
      <p:sp>
        <p:nvSpPr>
          <p:cNvPr id="3" name="Content Placeholder 2"/>
          <p:cNvSpPr>
            <a:spLocks noGrp="1"/>
          </p:cNvSpPr>
          <p:nvPr>
            <p:ph idx="1"/>
          </p:nvPr>
        </p:nvSpPr>
        <p:spPr>
          <a:xfrm>
            <a:off x="4876800" y="2895600"/>
            <a:ext cx="3810000" cy="3230564"/>
          </a:xfrm>
        </p:spPr>
        <p:txBody>
          <a:bodyPr/>
          <a:lstStyle/>
          <a:p>
            <a:pPr marL="0" indent="0">
              <a:buNone/>
            </a:pPr>
            <a:r>
              <a:rPr lang="en-US" dirty="0" smtClean="0"/>
              <a:t>Often want to ‘fill in the map’</a:t>
            </a:r>
            <a:endParaRPr lang="en-US" dirty="0"/>
          </a:p>
        </p:txBody>
      </p:sp>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3451"/>
          <a:stretch/>
        </p:blipFill>
        <p:spPr bwMode="auto">
          <a:xfrm>
            <a:off x="228600" y="1371600"/>
            <a:ext cx="8610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1957" r="44100"/>
          <a:stretch/>
        </p:blipFill>
        <p:spPr bwMode="auto">
          <a:xfrm>
            <a:off x="152400" y="2743200"/>
            <a:ext cx="4813300" cy="351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431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070" y="4419600"/>
            <a:ext cx="8491330" cy="1981200"/>
          </a:xfrm>
        </p:spPr>
        <p:txBody>
          <a:bodyPr>
            <a:normAutofit/>
          </a:bodyPr>
          <a:lstStyle/>
          <a:p>
            <a:pPr marL="0" indent="0">
              <a:buNone/>
            </a:pPr>
            <a:r>
              <a:rPr lang="en-US" dirty="0"/>
              <a:t>Numerical packages usually work with the </a:t>
            </a:r>
            <a:r>
              <a:rPr lang="en-US" dirty="0" err="1"/>
              <a:t>variogram</a:t>
            </a:r>
            <a:r>
              <a:rPr lang="en-US" dirty="0"/>
              <a:t>, that includes an additional asymptotic parameter</a:t>
            </a:r>
            <a:endParaRPr lang="en-US" dirty="0"/>
          </a:p>
        </p:txBody>
      </p:sp>
      <p:pic>
        <p:nvPicPr>
          <p:cNvPr id="5122" name="Picture 2" descr="http://www.civil.northwestern.edu/people/dowding/airphoto/scan/b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066800"/>
            <a:ext cx="834887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7200" y="274639"/>
            <a:ext cx="8229600" cy="563561"/>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Calibri Light" pitchFamily="34" charset="0"/>
                <a:ea typeface="+mj-ea"/>
                <a:cs typeface="+mj-cs"/>
              </a:defRPr>
            </a:lvl1pPr>
          </a:lstStyle>
          <a:p>
            <a:r>
              <a:rPr lang="en-US" dirty="0" smtClean="0"/>
              <a:t>Spatial Interpolation</a:t>
            </a:r>
            <a:endParaRPr lang="en-US" dirty="0"/>
          </a:p>
        </p:txBody>
      </p:sp>
    </p:spTree>
    <p:extLst>
      <p:ext uri="{BB962C8B-B14F-4D97-AF65-F5344CB8AC3E}">
        <p14:creationId xmlns:p14="http://schemas.microsoft.com/office/powerpoint/2010/main" val="1675827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457200" y="274639"/>
            <a:ext cx="8229600" cy="563561"/>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Calibri Light" pitchFamily="34" charset="0"/>
                <a:ea typeface="+mj-ea"/>
                <a:cs typeface="+mj-cs"/>
              </a:defRPr>
            </a:lvl1pPr>
          </a:lstStyle>
          <a:p>
            <a:r>
              <a:rPr lang="en-US" dirty="0" smtClean="0"/>
              <a:t>Spatial Interpolation</a:t>
            </a:r>
            <a:endParaRPr lang="en-US" dirty="0"/>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92" y="1066800"/>
            <a:ext cx="8511208" cy="524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46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2665" y="321178"/>
            <a:ext cx="5380685"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4633" y="4224764"/>
            <a:ext cx="5729339" cy="242541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7742" y="2797554"/>
            <a:ext cx="5216228" cy="765045"/>
          </a:xfrm>
          <a:prstGeom prst="rect">
            <a:avLst/>
          </a:prstGeom>
        </p:spPr>
      </p:pic>
      <p:sp>
        <p:nvSpPr>
          <p:cNvPr id="2" name="Title 1"/>
          <p:cNvSpPr>
            <a:spLocks noGrp="1"/>
          </p:cNvSpPr>
          <p:nvPr>
            <p:ph type="title"/>
          </p:nvPr>
        </p:nvSpPr>
        <p:spPr>
          <a:xfrm>
            <a:off x="616137" y="640266"/>
            <a:ext cx="4653738" cy="1344975"/>
          </a:xfrm>
        </p:spPr>
        <p:txBody>
          <a:bodyPr>
            <a:normAutofit/>
          </a:bodyPr>
          <a:lstStyle/>
          <a:p>
            <a:r>
              <a:rPr lang="en-US" sz="4000" dirty="0"/>
              <a:t>How to use </a:t>
            </a:r>
            <a:r>
              <a:rPr lang="en-US" sz="4000" dirty="0" err="1"/>
              <a:t>Jupyter</a:t>
            </a:r>
            <a:r>
              <a:rPr lang="en-US" sz="4000" dirty="0"/>
              <a:t> </a:t>
            </a:r>
            <a:r>
              <a:rPr lang="en-US" sz="4000" dirty="0" smtClean="0"/>
              <a:t>Notebooks (cont’d)</a:t>
            </a:r>
            <a:endParaRPr lang="en-US" sz="4000" dirty="0"/>
          </a:p>
        </p:txBody>
      </p:sp>
      <p:sp>
        <p:nvSpPr>
          <p:cNvPr id="3" name="Content Placeholder 2"/>
          <p:cNvSpPr>
            <a:spLocks noGrp="1"/>
          </p:cNvSpPr>
          <p:nvPr>
            <p:ph idx="1"/>
          </p:nvPr>
        </p:nvSpPr>
        <p:spPr>
          <a:xfrm>
            <a:off x="616136" y="2121764"/>
            <a:ext cx="4653738" cy="3626917"/>
          </a:xfrm>
        </p:spPr>
        <p:txBody>
          <a:bodyPr>
            <a:normAutofit/>
          </a:bodyPr>
          <a:lstStyle/>
          <a:p>
            <a:r>
              <a:rPr lang="en-US" sz="2400" dirty="0"/>
              <a:t>Convert Markdown to Header by simply using a # before the text and then run the cell:</a:t>
            </a:r>
          </a:p>
          <a:p>
            <a:endParaRPr lang="en-US" sz="2400" dirty="0"/>
          </a:p>
          <a:p>
            <a:endParaRPr lang="en-US" sz="2400" dirty="0"/>
          </a:p>
          <a:p>
            <a:r>
              <a:rPr lang="en-US" sz="2400" dirty="0"/>
              <a:t>Can also use Latex in Markdown:</a:t>
            </a:r>
          </a:p>
        </p:txBody>
      </p:sp>
    </p:spTree>
    <p:extLst>
      <p:ext uri="{BB962C8B-B14F-4D97-AF65-F5344CB8AC3E}">
        <p14:creationId xmlns:p14="http://schemas.microsoft.com/office/powerpoint/2010/main" val="1673949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457200" y="274639"/>
            <a:ext cx="8229600" cy="563561"/>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Calibri Light" pitchFamily="34" charset="0"/>
                <a:ea typeface="+mj-ea"/>
                <a:cs typeface="+mj-cs"/>
              </a:defRPr>
            </a:lvl1pPr>
          </a:lstStyle>
          <a:p>
            <a:r>
              <a:rPr lang="en-US" dirty="0" smtClean="0"/>
              <a:t>Spatial Interpolation</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25" y="1447800"/>
            <a:ext cx="861074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674" t="31957" r="44100" b="9571"/>
          <a:stretch/>
        </p:blipFill>
        <p:spPr bwMode="auto">
          <a:xfrm>
            <a:off x="6248400" y="838200"/>
            <a:ext cx="22733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910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Interpolate several variables</a:t>
            </a:r>
          </a:p>
          <a:p>
            <a:endParaRPr lang="en-US" dirty="0"/>
          </a:p>
          <a:p>
            <a:r>
              <a:rPr lang="en-US" dirty="0" smtClean="0"/>
              <a:t>Define a new variable, representing the difference in temperature between July and January, and interpolate that variable</a:t>
            </a:r>
            <a:endParaRPr lang="en-US" dirty="0"/>
          </a:p>
        </p:txBody>
      </p:sp>
    </p:spTree>
    <p:extLst>
      <p:ext uri="{BB962C8B-B14F-4D97-AF65-F5344CB8AC3E}">
        <p14:creationId xmlns:p14="http://schemas.microsoft.com/office/powerpoint/2010/main" val="255057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487363"/>
          </a:xfrm>
        </p:spPr>
        <p:txBody>
          <a:bodyPr>
            <a:normAutofit fontScale="90000"/>
          </a:bodyPr>
          <a:lstStyle/>
          <a:p>
            <a:r>
              <a:rPr lang="en-US" dirty="0" smtClean="0"/>
              <a:t>Spatial </a:t>
            </a:r>
            <a:r>
              <a:rPr lang="en-US" dirty="0" smtClean="0"/>
              <a:t>Regression</a:t>
            </a:r>
            <a:endParaRPr lang="en-US" dirty="0"/>
          </a:p>
        </p:txBody>
      </p:sp>
      <p:sp>
        <p:nvSpPr>
          <p:cNvPr id="3" name="Content Placeholder 2"/>
          <p:cNvSpPr>
            <a:spLocks noGrp="1"/>
          </p:cNvSpPr>
          <p:nvPr>
            <p:ph idx="1"/>
          </p:nvPr>
        </p:nvSpPr>
        <p:spPr/>
        <p:txBody>
          <a:bodyPr/>
          <a:lstStyle/>
          <a:p>
            <a:endParaRPr lang="en-US" dirty="0"/>
          </a:p>
        </p:txBody>
      </p:sp>
      <p:pic>
        <p:nvPicPr>
          <p:cNvPr id="5" name="Picture 2" descr="Image result for pinheiro and bate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29400" y="3276600"/>
            <a:ext cx="1828800" cy="2765368"/>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77900"/>
            <a:ext cx="8077200" cy="554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5032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8515350" cy="568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274637"/>
            <a:ext cx="8229600" cy="487363"/>
          </a:xfrm>
        </p:spPr>
        <p:txBody>
          <a:bodyPr>
            <a:normAutofit fontScale="90000"/>
          </a:bodyPr>
          <a:lstStyle/>
          <a:p>
            <a:r>
              <a:rPr lang="en-US" dirty="0" smtClean="0"/>
              <a:t>Spatial </a:t>
            </a:r>
            <a:r>
              <a:rPr lang="en-US" dirty="0" smtClean="0"/>
              <a:t>Regression</a:t>
            </a:r>
            <a:endParaRPr lang="en-US" dirty="0"/>
          </a:p>
        </p:txBody>
      </p:sp>
    </p:spTree>
    <p:extLst>
      <p:ext uri="{BB962C8B-B14F-4D97-AF65-F5344CB8AC3E}">
        <p14:creationId xmlns:p14="http://schemas.microsoft.com/office/powerpoint/2010/main" val="1136374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7467600" cy="5734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274637"/>
            <a:ext cx="8229600" cy="487363"/>
          </a:xfrm>
        </p:spPr>
        <p:txBody>
          <a:bodyPr>
            <a:normAutofit fontScale="90000"/>
          </a:bodyPr>
          <a:lstStyle/>
          <a:p>
            <a:r>
              <a:rPr lang="en-US" dirty="0" smtClean="0"/>
              <a:t>Spatial </a:t>
            </a:r>
            <a:r>
              <a:rPr lang="en-US" dirty="0" smtClean="0"/>
              <a:t>Regression</a:t>
            </a:r>
            <a:endParaRPr lang="en-US" dirty="0"/>
          </a:p>
        </p:txBody>
      </p:sp>
    </p:spTree>
    <p:extLst>
      <p:ext uri="{BB962C8B-B14F-4D97-AF65-F5344CB8AC3E}">
        <p14:creationId xmlns:p14="http://schemas.microsoft.com/office/powerpoint/2010/main" val="3297031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3"/>
          </a:xfrm>
        </p:spPr>
        <p:txBody>
          <a:bodyPr>
            <a:normAutofit fontScale="90000"/>
          </a:bodyPr>
          <a:lstStyle/>
          <a:p>
            <a:r>
              <a:rPr lang="en-US" dirty="0" smtClean="0"/>
              <a:t>Model Selection</a:t>
            </a:r>
            <a:endParaRPr lang="en-US" dirty="0"/>
          </a:p>
        </p:txBody>
      </p:sp>
      <p:sp>
        <p:nvSpPr>
          <p:cNvPr id="3" name="Content Placeholder 2"/>
          <p:cNvSpPr>
            <a:spLocks noGrp="1"/>
          </p:cNvSpPr>
          <p:nvPr>
            <p:ph idx="1"/>
          </p:nvPr>
        </p:nvSpPr>
        <p:spPr>
          <a:xfrm>
            <a:off x="152400" y="5181600"/>
            <a:ext cx="8763000" cy="1676400"/>
          </a:xfrm>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 y="914400"/>
            <a:ext cx="8763000" cy="199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 y="3163917"/>
            <a:ext cx="8763000" cy="192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4168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Find the best fitting single and multivariable model</a:t>
            </a:r>
          </a:p>
          <a:p>
            <a:endParaRPr lang="en-US" dirty="0"/>
          </a:p>
          <a:p>
            <a:r>
              <a:rPr lang="en-US" dirty="0" smtClean="0"/>
              <a:t>Produce a </a:t>
            </a:r>
            <a:r>
              <a:rPr lang="en-US" dirty="0" err="1" smtClean="0"/>
              <a:t>kriged</a:t>
            </a:r>
            <a:r>
              <a:rPr lang="en-US" dirty="0" smtClean="0"/>
              <a:t> prediction field</a:t>
            </a:r>
            <a:endParaRPr lang="en-US" dirty="0"/>
          </a:p>
        </p:txBody>
      </p:sp>
      <p:sp>
        <p:nvSpPr>
          <p:cNvPr id="4" name="Title 1"/>
          <p:cNvSpPr>
            <a:spLocks noGrp="1"/>
          </p:cNvSpPr>
          <p:nvPr>
            <p:ph type="title"/>
          </p:nvPr>
        </p:nvSpPr>
        <p:spPr/>
        <p:txBody>
          <a:bodyPr>
            <a:normAutofit/>
          </a:bodyPr>
          <a:lstStyle/>
          <a:p>
            <a:r>
              <a:rPr lang="en-US" dirty="0" smtClean="0"/>
              <a:t>Spatial </a:t>
            </a:r>
            <a:r>
              <a:rPr lang="en-US" dirty="0" smtClean="0"/>
              <a:t>Regression Exercise</a:t>
            </a:r>
            <a:endParaRPr lang="en-US" dirty="0"/>
          </a:p>
        </p:txBody>
      </p:sp>
    </p:spTree>
    <p:extLst>
      <p:ext uri="{BB962C8B-B14F-4D97-AF65-F5344CB8AC3E}">
        <p14:creationId xmlns:p14="http://schemas.microsoft.com/office/powerpoint/2010/main" val="4058980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58763"/>
          </a:xfrm>
        </p:spPr>
        <p:txBody>
          <a:bodyPr>
            <a:normAutofit fontScale="90000"/>
          </a:bodyPr>
          <a:lstStyle/>
          <a:p>
            <a:r>
              <a:rPr lang="en-US" dirty="0" smtClean="0"/>
              <a:t>Derived spatial variables</a:t>
            </a:r>
            <a:endParaRPr lang="en-US" dirty="0"/>
          </a:p>
        </p:txBody>
      </p:sp>
      <p:sp>
        <p:nvSpPr>
          <p:cNvPr id="3" name="Content Placeholder 2"/>
          <p:cNvSpPr>
            <a:spLocks noGrp="1"/>
          </p:cNvSpPr>
          <p:nvPr>
            <p:ph idx="1"/>
          </p:nvPr>
        </p:nvSpPr>
        <p:spPr/>
        <p:txBody>
          <a:bodyPr/>
          <a:lstStyle/>
          <a:p>
            <a:r>
              <a:rPr lang="en-US" dirty="0"/>
              <a:t>Construct a new variable</a:t>
            </a:r>
          </a:p>
        </p:txBody>
      </p:sp>
      <p:pic>
        <p:nvPicPr>
          <p:cNvPr id="6146" name="Picture 2" descr="https://aneyefortexas.files.wordpress.com/2012/07/rainshadow.jpg"/>
          <p:cNvPicPr>
            <a:picLocks noChangeAspect="1" noChangeArrowheads="1"/>
          </p:cNvPicPr>
          <p:nvPr/>
        </p:nvPicPr>
        <p:blipFill rotWithShape="1">
          <a:blip r:embed="rId2">
            <a:extLst>
              <a:ext uri="{28A0092B-C50C-407E-A947-70E740481C1C}">
                <a14:useLocalDpi xmlns:a14="http://schemas.microsoft.com/office/drawing/2010/main" val="0"/>
              </a:ext>
            </a:extLst>
          </a:blip>
          <a:srcRect t="2361"/>
          <a:stretch/>
        </p:blipFill>
        <p:spPr bwMode="auto">
          <a:xfrm>
            <a:off x="533400" y="1295400"/>
            <a:ext cx="7733179"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534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Construct new spatial variables that may capture the effect of the rain shadow and test the relationship with the data while controlling for spatial autocorrelation</a:t>
            </a:r>
          </a:p>
        </p:txBody>
      </p:sp>
    </p:spTree>
    <p:extLst>
      <p:ext uri="{BB962C8B-B14F-4D97-AF65-F5344CB8AC3E}">
        <p14:creationId xmlns:p14="http://schemas.microsoft.com/office/powerpoint/2010/main" val="1621952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Learned basic concepts, datasets relatively small</a:t>
            </a:r>
          </a:p>
          <a:p>
            <a:pPr marL="0" indent="0">
              <a:buNone/>
            </a:pPr>
            <a:endParaRPr lang="en-US" dirty="0"/>
          </a:p>
          <a:p>
            <a:pPr marL="0" indent="0">
              <a:buNone/>
            </a:pPr>
            <a:r>
              <a:rPr lang="en-US" dirty="0" smtClean="0"/>
              <a:t>Directly </a:t>
            </a:r>
            <a:r>
              <a:rPr lang="en-US" dirty="0" err="1" smtClean="0"/>
              <a:t>generlizes</a:t>
            </a:r>
            <a:r>
              <a:rPr lang="en-US" dirty="0" smtClean="0"/>
              <a:t> to higher dimensions, but becomes computationally infeasible with built-in optimizers</a:t>
            </a:r>
          </a:p>
          <a:p>
            <a:pPr marL="0" indent="0">
              <a:buNone/>
            </a:pPr>
            <a:endParaRPr lang="en-US" dirty="0"/>
          </a:p>
          <a:p>
            <a:pPr marL="0" indent="0">
              <a:buNone/>
            </a:pPr>
            <a:r>
              <a:rPr lang="en-US" dirty="0" smtClean="0"/>
              <a:t>Two-day workshop next year using </a:t>
            </a:r>
            <a:r>
              <a:rPr lang="en-US" dirty="0" smtClean="0"/>
              <a:t>Stan</a:t>
            </a:r>
          </a:p>
          <a:p>
            <a:pPr marL="0" indent="0">
              <a:buNone/>
            </a:pPr>
            <a:endParaRPr lang="en-US" dirty="0"/>
          </a:p>
          <a:p>
            <a:pPr marL="0" indent="0">
              <a:buNone/>
            </a:pPr>
            <a:r>
              <a:rPr lang="en-US" dirty="0" err="1" smtClean="0"/>
              <a:t>Hackathon</a:t>
            </a:r>
            <a:endParaRPr lang="en-US" dirty="0" smtClean="0"/>
          </a:p>
        </p:txBody>
      </p:sp>
    </p:spTree>
    <p:extLst>
      <p:ext uri="{BB962C8B-B14F-4D97-AF65-F5344CB8AC3E}">
        <p14:creationId xmlns:p14="http://schemas.microsoft.com/office/powerpoint/2010/main" val="2509021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2665" y="321178"/>
            <a:ext cx="5625623"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6139" y="640266"/>
            <a:ext cx="5034855" cy="1344975"/>
          </a:xfrm>
        </p:spPr>
        <p:txBody>
          <a:bodyPr>
            <a:normAutofit/>
          </a:bodyPr>
          <a:lstStyle/>
          <a:p>
            <a:r>
              <a:rPr lang="en-US" sz="4000" dirty="0"/>
              <a:t>How to use </a:t>
            </a:r>
            <a:r>
              <a:rPr lang="en-US" sz="4000" dirty="0" err="1"/>
              <a:t>Jupyter</a:t>
            </a:r>
            <a:r>
              <a:rPr lang="en-US" sz="4000" dirty="0"/>
              <a:t> Notebooks (cont’d)</a:t>
            </a:r>
          </a:p>
        </p:txBody>
      </p:sp>
      <p:sp>
        <p:nvSpPr>
          <p:cNvPr id="3" name="Content Placeholder 2"/>
          <p:cNvSpPr>
            <a:spLocks noGrp="1"/>
          </p:cNvSpPr>
          <p:nvPr>
            <p:ph idx="1"/>
          </p:nvPr>
        </p:nvSpPr>
        <p:spPr>
          <a:xfrm>
            <a:off x="616138" y="2121764"/>
            <a:ext cx="5042359" cy="3626917"/>
          </a:xfrm>
        </p:spPr>
        <p:txBody>
          <a:bodyPr>
            <a:normAutofit/>
          </a:bodyPr>
          <a:lstStyle/>
          <a:p>
            <a:r>
              <a:rPr lang="en-US" sz="2400" dirty="0"/>
              <a:t>You can run each block of </a:t>
            </a:r>
            <a:r>
              <a:rPr lang="en-US" sz="2400" dirty="0" err="1"/>
              <a:t>Mardown</a:t>
            </a:r>
            <a:r>
              <a:rPr lang="en-US" sz="2400" dirty="0"/>
              <a:t> or code and get an output box:</a:t>
            </a:r>
          </a:p>
          <a:p>
            <a:endParaRPr lang="en-US" sz="2400" dirty="0"/>
          </a:p>
          <a:p>
            <a:endParaRPr lang="en-US" sz="2400" dirty="0"/>
          </a:p>
          <a:p>
            <a:r>
              <a:rPr lang="en-US" sz="2400" dirty="0" smtClean="0"/>
              <a:t>Or run them all together:</a:t>
            </a:r>
            <a:endParaRPr lang="en-US" sz="2400" dirty="0"/>
          </a:p>
        </p:txBody>
      </p:sp>
      <p:grpSp>
        <p:nvGrpSpPr>
          <p:cNvPr id="9" name="Group 8"/>
          <p:cNvGrpSpPr/>
          <p:nvPr/>
        </p:nvGrpSpPr>
        <p:grpSpPr>
          <a:xfrm>
            <a:off x="4710645" y="2545038"/>
            <a:ext cx="4273485" cy="1011391"/>
            <a:chOff x="6280857" y="2545037"/>
            <a:chExt cx="5697980" cy="101139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857" y="2545037"/>
              <a:ext cx="5697980" cy="1011390"/>
            </a:xfrm>
            <a:prstGeom prst="rect">
              <a:avLst/>
            </a:prstGeom>
          </p:spPr>
        </p:pic>
        <p:sp>
          <p:nvSpPr>
            <p:cNvPr id="5" name="Oval 4"/>
            <p:cNvSpPr/>
            <p:nvPr/>
          </p:nvSpPr>
          <p:spPr>
            <a:xfrm>
              <a:off x="8502732" y="2826327"/>
              <a:ext cx="391886" cy="4037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645" y="3728385"/>
            <a:ext cx="4273485" cy="2945075"/>
          </a:xfrm>
          <a:prstGeom prst="rect">
            <a:avLst/>
          </a:prstGeom>
        </p:spPr>
      </p:pic>
    </p:spTree>
    <p:extLst>
      <p:ext uri="{BB962C8B-B14F-4D97-AF65-F5344CB8AC3E}">
        <p14:creationId xmlns:p14="http://schemas.microsoft.com/office/powerpoint/2010/main" val="165929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2665" y="321178"/>
            <a:ext cx="5625623"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6139" y="640266"/>
            <a:ext cx="5034855" cy="1344975"/>
          </a:xfrm>
        </p:spPr>
        <p:txBody>
          <a:bodyPr>
            <a:normAutofit/>
          </a:bodyPr>
          <a:lstStyle/>
          <a:p>
            <a:r>
              <a:rPr lang="en-US" sz="4000" dirty="0"/>
              <a:t>How to use </a:t>
            </a:r>
            <a:r>
              <a:rPr lang="en-US" sz="4000" dirty="0" err="1"/>
              <a:t>Jupyter</a:t>
            </a:r>
            <a:r>
              <a:rPr lang="en-US" sz="4000" dirty="0"/>
              <a:t> Notebooks (cont’d)</a:t>
            </a:r>
          </a:p>
        </p:txBody>
      </p:sp>
      <p:sp>
        <p:nvSpPr>
          <p:cNvPr id="3" name="Content Placeholder 2"/>
          <p:cNvSpPr>
            <a:spLocks noGrp="1"/>
          </p:cNvSpPr>
          <p:nvPr>
            <p:ph idx="1"/>
          </p:nvPr>
        </p:nvSpPr>
        <p:spPr>
          <a:xfrm>
            <a:off x="616138" y="2121764"/>
            <a:ext cx="5042359" cy="3626917"/>
          </a:xfrm>
        </p:spPr>
        <p:txBody>
          <a:bodyPr>
            <a:normAutofit/>
          </a:bodyPr>
          <a:lstStyle/>
          <a:p>
            <a:r>
              <a:rPr lang="en-US" sz="2400" dirty="0" smtClean="0"/>
              <a:t>Finally, you can save a notebook when you’re done editing:</a:t>
            </a:r>
            <a:endParaRPr lang="en-US" sz="2400" dirty="0"/>
          </a:p>
          <a:p>
            <a:endParaRPr lang="en-US" sz="2400" dirty="0"/>
          </a:p>
          <a:p>
            <a:endParaRPr lang="en-US" sz="2400" dirty="0"/>
          </a:p>
          <a:p>
            <a:r>
              <a:rPr lang="en-US" sz="2400" dirty="0" smtClean="0"/>
              <a:t>And close the kernel:</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803" y="2518195"/>
            <a:ext cx="3785541" cy="4077891"/>
          </a:xfrm>
          <a:prstGeom prst="rect">
            <a:avLst/>
          </a:prstGeom>
        </p:spPr>
      </p:pic>
      <p:sp>
        <p:nvSpPr>
          <p:cNvPr id="9" name="Rectangle 8"/>
          <p:cNvSpPr/>
          <p:nvPr/>
        </p:nvSpPr>
        <p:spPr>
          <a:xfrm>
            <a:off x="5109819" y="4182257"/>
            <a:ext cx="1204886" cy="259115"/>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Rectangle 9"/>
          <p:cNvSpPr/>
          <p:nvPr/>
        </p:nvSpPr>
        <p:spPr>
          <a:xfrm>
            <a:off x="5109819" y="6277892"/>
            <a:ext cx="1204886" cy="259115"/>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11" name="Straight Arrow Connector 10"/>
          <p:cNvCxnSpPr/>
          <p:nvPr/>
        </p:nvCxnSpPr>
        <p:spPr>
          <a:xfrm>
            <a:off x="1638795" y="2648200"/>
            <a:ext cx="3471024" cy="1663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2850080" y="4073238"/>
            <a:ext cx="2259741" cy="233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23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1.staticflickr.com/3/2020/2186120627_d51f1eb106_b.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 y="457201"/>
            <a:ext cx="9143999" cy="1470025"/>
          </a:xfrm>
        </p:spPr>
        <p:txBody>
          <a:bodyPr>
            <a:noAutofit/>
          </a:bodyPr>
          <a:lstStyle/>
          <a:p>
            <a:r>
              <a:rPr lang="en-US" sz="4800" dirty="0" smtClean="0">
                <a:solidFill>
                  <a:schemeClr val="bg1"/>
                </a:solidFill>
              </a:rPr>
              <a:t>An Introduction to </a:t>
            </a:r>
            <a:r>
              <a:rPr lang="en-US" sz="4800" dirty="0" smtClean="0">
                <a:solidFill>
                  <a:schemeClr val="bg1"/>
                </a:solidFill>
              </a:rPr>
              <a:t/>
            </a:r>
            <a:br>
              <a:rPr lang="en-US" sz="4800" dirty="0" smtClean="0">
                <a:solidFill>
                  <a:schemeClr val="bg1"/>
                </a:solidFill>
              </a:rPr>
            </a:br>
            <a:r>
              <a:rPr lang="en-US" sz="4800" dirty="0" smtClean="0">
                <a:solidFill>
                  <a:schemeClr val="bg1"/>
                </a:solidFill>
              </a:rPr>
              <a:t>Environmental Statistics</a:t>
            </a:r>
            <a:r>
              <a:rPr lang="en-US" sz="4800" dirty="0" smtClean="0">
                <a:solidFill>
                  <a:schemeClr val="bg1"/>
                </a:solidFill>
              </a:rPr>
              <a:t/>
            </a:r>
            <a:br>
              <a:rPr lang="en-US" sz="4800" dirty="0" smtClean="0">
                <a:solidFill>
                  <a:schemeClr val="bg1"/>
                </a:solidFill>
              </a:rPr>
            </a:br>
            <a:endParaRPr lang="en-US" sz="1600" i="1" dirty="0">
              <a:solidFill>
                <a:schemeClr val="bg1"/>
              </a:solidFill>
            </a:endParaRPr>
          </a:p>
        </p:txBody>
      </p:sp>
      <p:pic>
        <p:nvPicPr>
          <p:cNvPr id="4100" name="Picture 4" descr="Image result for ozone molecul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a:off x="4327463" y="3414032"/>
            <a:ext cx="232744" cy="2327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ozone molecule"/>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rot="9636191">
            <a:off x="2132114" y="3366416"/>
            <a:ext cx="214490" cy="2144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ww.internationalgasdetectors.com/wp-content/uploads/2016/02/n2o.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rot="19817207">
            <a:off x="7682923" y="3309485"/>
            <a:ext cx="318077" cy="1295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www.internationalgasdetectors.com/wp-content/uploads/2016/02/n2o.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358479" y="3250798"/>
            <a:ext cx="327323" cy="13328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commons/9/94/Sulfur-dioxide-3D-balls.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rot="3027911">
            <a:off x="942528" y="3437228"/>
            <a:ext cx="388709" cy="2095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https://upload.wikimedia.org/wikipedia/commons/9/94/Sulfur-dioxide-3D-balls.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243865" y="3309485"/>
            <a:ext cx="412572" cy="2224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ozone molecule"/>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rot="6775214">
            <a:off x="8726476" y="3259066"/>
            <a:ext cx="186047" cy="1860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ozone molecule"/>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538" b="91385" l="1077" r="95231"/>
                    </a14:imgEffect>
                  </a14:imgLayer>
                </a14:imgProps>
              </a:ext>
              <a:ext uri="{28A0092B-C50C-407E-A947-70E740481C1C}">
                <a14:useLocalDpi xmlns:a14="http://schemas.microsoft.com/office/drawing/2010/main"/>
              </a:ext>
            </a:extLst>
          </a:blip>
          <a:srcRect/>
          <a:stretch>
            <a:fillRect/>
          </a:stretch>
        </p:blipFill>
        <p:spPr bwMode="auto">
          <a:xfrm rot="19863240">
            <a:off x="1727410" y="3632409"/>
            <a:ext cx="215163" cy="215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s://upload.wikimedia.org/wikipedia/commons/9/94/Sulfur-dioxide-3D-balls.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rot="13467847">
            <a:off x="8321284" y="3398278"/>
            <a:ext cx="420052" cy="2264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www.internationalgasdetectors.com/wp-content/uploads/2016/02/n2o.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rot="6725575">
            <a:off x="3276601" y="3299283"/>
            <a:ext cx="318077" cy="1295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5800" y="1874362"/>
            <a:ext cx="7772400" cy="738664"/>
          </a:xfrm>
          <a:prstGeom prst="rect">
            <a:avLst/>
          </a:prstGeom>
        </p:spPr>
        <p:txBody>
          <a:bodyPr wrap="square">
            <a:spAutoFit/>
          </a:bodyPr>
          <a:lstStyle/>
          <a:p>
            <a:pPr algn="ctr"/>
            <a:r>
              <a:rPr lang="en-US" sz="2400" dirty="0">
                <a:solidFill>
                  <a:schemeClr val="bg1"/>
                </a:solidFill>
                <a:latin typeface="Calibri Light" pitchFamily="34" charset="0"/>
              </a:rPr>
              <a:t>UCI Data Science Initiative Short Course</a:t>
            </a:r>
            <a:r>
              <a:rPr lang="en-US" sz="4400" dirty="0">
                <a:solidFill>
                  <a:schemeClr val="bg1"/>
                </a:solidFill>
                <a:latin typeface="Calibri Light" pitchFamily="34" charset="0"/>
              </a:rPr>
              <a:t/>
            </a:r>
            <a:br>
              <a:rPr lang="en-US" sz="4400" dirty="0">
                <a:solidFill>
                  <a:schemeClr val="bg1"/>
                </a:solidFill>
                <a:latin typeface="Calibri Light" pitchFamily="34" charset="0"/>
              </a:rPr>
            </a:br>
            <a:r>
              <a:rPr lang="en-US" dirty="0">
                <a:solidFill>
                  <a:schemeClr val="bg1"/>
                </a:solidFill>
                <a:latin typeface="Calibri Light" pitchFamily="34" charset="0"/>
              </a:rPr>
              <a:t>Gregory Britten (gbritten@uci.edu), Yara Mohajerani (ymohajer@uci.edu)</a:t>
            </a:r>
            <a:endParaRPr lang="en-US" dirty="0">
              <a:latin typeface="Calibri Light" pitchFamily="34" charset="0"/>
            </a:endParaRPr>
          </a:p>
        </p:txBody>
      </p:sp>
    </p:spTree>
    <p:extLst>
      <p:ext uri="{BB962C8B-B14F-4D97-AF65-F5344CB8AC3E}">
        <p14:creationId xmlns:p14="http://schemas.microsoft.com/office/powerpoint/2010/main" val="21253773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12124</TotalTime>
  <Words>1520</Words>
  <Application>Microsoft Office PowerPoint</Application>
  <PresentationFormat>On-screen Show (4:3)</PresentationFormat>
  <Paragraphs>224</Paragraphs>
  <Slides>69</Slides>
  <Notes>0</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Outline of Workshop</vt:lpstr>
      <vt:lpstr>Introduction to Jupyter</vt:lpstr>
      <vt:lpstr>Installing Jupyter Notebooks</vt:lpstr>
      <vt:lpstr>Other Requirements</vt:lpstr>
      <vt:lpstr>How to use Jupyter Notebooks</vt:lpstr>
      <vt:lpstr>How to use Jupyter Notebooks (cont’d)</vt:lpstr>
      <vt:lpstr>How to use Jupyter Notebooks (cont’d)</vt:lpstr>
      <vt:lpstr>How to use Jupyter Notebooks (cont’d)</vt:lpstr>
      <vt:lpstr>An Introduction to  Environmental Statistics </vt:lpstr>
      <vt:lpstr>PowerPoint Presentation</vt:lpstr>
      <vt:lpstr>Goals of Applied Statistics</vt:lpstr>
      <vt:lpstr>Characteristics of environmental data</vt:lpstr>
      <vt:lpstr>PowerPoint Presentation</vt:lpstr>
      <vt:lpstr>PowerPoint Presentation</vt:lpstr>
      <vt:lpstr>PowerPoint Presentation</vt:lpstr>
      <vt:lpstr>What Generates the Pattern?  Key concept: autocorrelation as a function of lag</vt:lpstr>
      <vt:lpstr>Autocorrelation functions</vt:lpstr>
      <vt:lpstr>WHY SHOULD ENVIRONMENTAL SCIENTISTS CARE?</vt:lpstr>
      <vt:lpstr>Is there a trend? ..a first attempt</vt:lpstr>
      <vt:lpstr>What the %*&amp; is a p.value, anyway? .. and so we dive into a bit of theory</vt:lpstr>
      <vt:lpstr>PowerPoint Presentation</vt:lpstr>
      <vt:lpstr>The concept of stochastic realization</vt:lpstr>
      <vt:lpstr>The expected variance of a temporal process, correlated and uncorrelated</vt:lpstr>
      <vt:lpstr>Estimate the autocorrelation function</vt:lpstr>
      <vt:lpstr>Simulate Different time series with different properties</vt:lpstr>
      <vt:lpstr>Exercise</vt:lpstr>
      <vt:lpstr>PowerPoint Presentation</vt:lpstr>
      <vt:lpstr>The almighty variance-covariance matrix</vt:lpstr>
      <vt:lpstr>How does autocorrelation affect our inference?</vt:lpstr>
      <vt:lpstr>Fitting a Model with Temporal Autocorrelation</vt:lpstr>
      <vt:lpstr>Summary</vt:lpstr>
      <vt:lpstr>BREAK</vt:lpstr>
      <vt:lpstr>Dataset #1: Ozone time series at single station</vt:lpstr>
      <vt:lpstr>Time series of ozone data</vt:lpstr>
      <vt:lpstr>PowerPoint Presentation</vt:lpstr>
      <vt:lpstr>Simple Trend Analysis</vt:lpstr>
      <vt:lpstr>Harmonic regression</vt:lpstr>
      <vt:lpstr>Harmonic regression</vt:lpstr>
      <vt:lpstr>Exercise</vt:lpstr>
      <vt:lpstr>An aside: Aliasing</vt:lpstr>
      <vt:lpstr>An Aside: The Power Spectrum</vt:lpstr>
      <vt:lpstr>Time Series Decomposition</vt:lpstr>
      <vt:lpstr>Exercise</vt:lpstr>
      <vt:lpstr>Time series regression</vt:lpstr>
      <vt:lpstr>Time series regression</vt:lpstr>
      <vt:lpstr>Simple Model Selection</vt:lpstr>
      <vt:lpstr>Simple Model Selection</vt:lpstr>
      <vt:lpstr>Exercise</vt:lpstr>
      <vt:lpstr>LUNCH</vt:lpstr>
      <vt:lpstr>What Generates the Pattern?  Direct generalization of time: correlation as a function of lag</vt:lpstr>
      <vt:lpstr>Autocorrelation functions</vt:lpstr>
      <vt:lpstr>Simulate spatially autocorrelated data</vt:lpstr>
      <vt:lpstr>Simulate spatially autocorrelated data</vt:lpstr>
      <vt:lpstr>Exercise</vt:lpstr>
      <vt:lpstr>PowerPoint Presentation</vt:lpstr>
      <vt:lpstr>Spatial Interpolation</vt:lpstr>
      <vt:lpstr>Spatial interpolation</vt:lpstr>
      <vt:lpstr>PowerPoint Presentation</vt:lpstr>
      <vt:lpstr>PowerPoint Presentation</vt:lpstr>
      <vt:lpstr>PowerPoint Presentation</vt:lpstr>
      <vt:lpstr>Exercise</vt:lpstr>
      <vt:lpstr>Spatial Regression</vt:lpstr>
      <vt:lpstr>Spatial Regression</vt:lpstr>
      <vt:lpstr>Spatial Regression</vt:lpstr>
      <vt:lpstr>Model Selection</vt:lpstr>
      <vt:lpstr>Spatial Regression Exercise</vt:lpstr>
      <vt:lpstr>Derived spatial variables</vt:lpstr>
      <vt:lpstr>Exercise</vt:lpstr>
      <vt:lpstr>Wrapping Up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Environmental Statistics using Stan</dc:title>
  <dc:creator>GREG</dc:creator>
  <cp:lastModifiedBy>PHYTOGREG</cp:lastModifiedBy>
  <cp:revision>174</cp:revision>
  <dcterms:created xsi:type="dcterms:W3CDTF">2017-01-24T01:57:15Z</dcterms:created>
  <dcterms:modified xsi:type="dcterms:W3CDTF">2017-04-04T21:01:39Z</dcterms:modified>
</cp:coreProperties>
</file>